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 id="2147483657"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0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90330656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73" name="Shape 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7987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0" name="Shape 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2816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4834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6364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72276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22370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33158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34114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0" name="Shape 1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7114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138" name="Shape 1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5102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1311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06582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8289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1066800" y="2821836"/>
            <a:ext cx="6255487" cy="1362075"/>
          </a:xfrm>
          <a:prstGeom prst="rect">
            <a:avLst/>
          </a:prstGeom>
          <a:noFill/>
          <a:ln>
            <a:noFill/>
          </a:ln>
        </p:spPr>
        <p:txBody>
          <a:bodyPr lIns="91425" tIns="91425" rIns="91425" bIns="91425" anchor="t" anchorCtr="0"/>
          <a:lstStyle>
            <a:lvl1pPr marL="0" marR="0" lvl="0" indent="0" algn="r" rtl="0">
              <a:spcBef>
                <a:spcPts val="0"/>
              </a:spcBef>
              <a:spcAft>
                <a:spcPts val="0"/>
              </a:spcAft>
              <a:buClr>
                <a:srgbClr val="FEF7F0"/>
              </a:buClr>
              <a:buFont typeface="Trebuchet MS"/>
              <a:buNone/>
              <a:defRPr sz="42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5" name="Shape 15"/>
          <p:cNvSpPr txBox="1">
            <a:spLocks noGrp="1"/>
          </p:cNvSpPr>
          <p:nvPr>
            <p:ph type="body" idx="1"/>
          </p:nvPr>
        </p:nvSpPr>
        <p:spPr>
          <a:xfrm>
            <a:off x="1066800" y="1905000"/>
            <a:ext cx="6255487" cy="743506"/>
          </a:xfrm>
          <a:prstGeom prst="rect">
            <a:avLst/>
          </a:prstGeom>
          <a:noFill/>
          <a:ln>
            <a:noFill/>
          </a:ln>
        </p:spPr>
        <p:txBody>
          <a:bodyPr lIns="91425" tIns="91425" rIns="91425" bIns="91425" anchor="b" anchorCtr="0"/>
          <a:lstStyle>
            <a:lvl1pPr marL="0" marR="0" lvl="0" indent="0" algn="r" rtl="0">
              <a:spcBef>
                <a:spcPts val="600"/>
              </a:spcBef>
              <a:spcAft>
                <a:spcPts val="0"/>
              </a:spcAft>
              <a:buClr>
                <a:schemeClr val="dk2"/>
              </a:buClr>
              <a:buFont typeface="Noto Sans Symbols"/>
              <a:buNone/>
              <a:defRPr sz="2000" b="0" i="0" u="none" strike="noStrike" cap="none">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800" b="0" i="0" u="none" strike="noStrike" cap="none">
                <a:solidFill>
                  <a:srgbClr val="888888"/>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600" b="0" i="0" u="none" strike="noStrike" cap="none">
                <a:solidFill>
                  <a:srgbClr val="888888"/>
                </a:solidFill>
                <a:latin typeface="Trebuchet MS"/>
                <a:ea typeface="Trebuchet MS"/>
                <a:cs typeface="Trebuchet MS"/>
                <a:sym typeface="Trebuchet MS"/>
              </a:defRPr>
            </a:lvl3pPr>
            <a:lvl4pPr marL="1004888" marR="0" lvl="3" indent="-230187" algn="l" rtl="0">
              <a:spcBef>
                <a:spcPts val="28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6" name="Shape 16"/>
          <p:cNvSpPr txBox="1">
            <a:spLocks noGrp="1"/>
          </p:cNvSpPr>
          <p:nvPr>
            <p:ph type="dt" idx="10"/>
          </p:nvPr>
        </p:nvSpPr>
        <p:spPr>
          <a:xfrm>
            <a:off x="4724400" y="6556375"/>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7" name="Shape 17"/>
          <p:cNvSpPr txBox="1">
            <a:spLocks noGrp="1"/>
          </p:cNvSpPr>
          <p:nvPr>
            <p:ph type="ftr" idx="11"/>
          </p:nvPr>
        </p:nvSpPr>
        <p:spPr>
          <a:xfrm>
            <a:off x="1735136" y="6556375"/>
            <a:ext cx="2895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8" name="Shape 18"/>
          <p:cNvSpPr txBox="1">
            <a:spLocks noGrp="1"/>
          </p:cNvSpPr>
          <p:nvPr>
            <p:ph type="sldNum" idx="12"/>
          </p:nvPr>
        </p:nvSpPr>
        <p:spPr>
          <a:xfrm>
            <a:off x="6734175" y="6554786"/>
            <a:ext cx="587374"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9" name="Shape 29"/>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0" name="Shape 30"/>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1" name="Shape 31"/>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2" name="Shape 32"/>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35" name="Shape 35"/>
          <p:cNvSpPr txBox="1">
            <a:spLocks noGrp="1"/>
          </p:cNvSpPr>
          <p:nvPr>
            <p:ph type="body" idx="1"/>
          </p:nvPr>
        </p:nvSpPr>
        <p:spPr>
          <a:xfrm rot="5400000">
            <a:off x="1653381" y="413543"/>
            <a:ext cx="4846636" cy="7239000"/>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6" name="Shape 36"/>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7" name="Shape 37"/>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8" name="Shape 38"/>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57200" y="228600"/>
            <a:ext cx="5897880" cy="1173480"/>
          </a:xfrm>
          <a:prstGeom prst="rect">
            <a:avLst/>
          </a:prstGeom>
          <a:noFill/>
          <a:ln>
            <a:noFill/>
          </a:ln>
        </p:spPr>
        <p:txBody>
          <a:bodyPr lIns="91425" tIns="91425" rIns="91425" bIns="91425" anchor="b" anchorCtr="0"/>
          <a:lstStyle>
            <a:lvl1pPr marL="0" marR="0" lvl="0" indent="0" algn="l" rtl="0">
              <a:spcBef>
                <a:spcPts val="0"/>
              </a:spcBef>
              <a:spcAft>
                <a:spcPts val="0"/>
              </a:spcAft>
              <a:buClr>
                <a:srgbClr val="FEF7F0"/>
              </a:buClr>
              <a:buFont typeface="Trebuchet MS"/>
              <a:buNone/>
              <a:defRPr sz="24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1" name="Shape 41"/>
          <p:cNvSpPr txBox="1">
            <a:spLocks noGrp="1"/>
          </p:cNvSpPr>
          <p:nvPr>
            <p:ph type="body" idx="1"/>
          </p:nvPr>
        </p:nvSpPr>
        <p:spPr>
          <a:xfrm>
            <a:off x="457200" y="1497416"/>
            <a:ext cx="5897880" cy="602511"/>
          </a:xfrm>
          <a:prstGeom prst="rect">
            <a:avLst/>
          </a:prstGeom>
          <a:noFill/>
          <a:ln>
            <a:noFill/>
          </a:ln>
        </p:spPr>
        <p:txBody>
          <a:bodyPr lIns="91425" tIns="91425" rIns="91425" bIns="91425" anchor="t" anchorCtr="0"/>
          <a:lstStyle>
            <a:lvl1pPr marL="0" marR="0" lvl="0" indent="0" algn="l" rtl="0">
              <a:spcBef>
                <a:spcPts val="0"/>
              </a:spcBef>
              <a:spcAft>
                <a:spcPts val="0"/>
              </a:spcAft>
              <a:buClr>
                <a:schemeClr val="dk2"/>
              </a:buClr>
              <a:buFont typeface="Noto Sans Symbols"/>
              <a:buNone/>
              <a:defRPr sz="1400">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200" b="0"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000" b="0" i="0" u="none" strike="noStrike" cap="none">
                <a:solidFill>
                  <a:schemeClr val="dk1"/>
                </a:solidFill>
                <a:latin typeface="Trebuchet MS"/>
                <a:ea typeface="Trebuchet MS"/>
                <a:cs typeface="Trebuchet MS"/>
                <a:sym typeface="Trebuchet MS"/>
              </a:defRPr>
            </a:lvl3pPr>
            <a:lvl4pPr marL="1004888" marR="0" lvl="3" indent="-230187" algn="l" rtl="0">
              <a:spcBef>
                <a:spcPts val="180"/>
              </a:spcBef>
              <a:spcAft>
                <a:spcPts val="0"/>
              </a:spcAft>
              <a:buClr>
                <a:srgbClr val="F9B639"/>
              </a:buClr>
              <a:buFont typeface="Noto Sans Symbols"/>
              <a:buNone/>
              <a:defRPr sz="900" b="0"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9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2" name="Shape 42"/>
          <p:cNvSpPr txBox="1">
            <a:spLocks noGrp="1"/>
          </p:cNvSpPr>
          <p:nvPr>
            <p:ph type="body" idx="2"/>
          </p:nvPr>
        </p:nvSpPr>
        <p:spPr>
          <a:xfrm>
            <a:off x="457200" y="2133600"/>
            <a:ext cx="7239000" cy="4371752"/>
          </a:xfrm>
          <a:prstGeom prst="rect">
            <a:avLst/>
          </a:prstGeom>
          <a:noFill/>
          <a:ln>
            <a:noFill/>
          </a:ln>
        </p:spPr>
        <p:txBody>
          <a:bodyPr lIns="91425" tIns="91425" rIns="91425" bIns="91425" anchor="t" anchorCtr="0"/>
          <a:lstStyle>
            <a:lvl1pPr marL="273050" marR="0" lvl="0" indent="-124714" algn="l" rtl="0">
              <a:spcBef>
                <a:spcPts val="600"/>
              </a:spcBef>
              <a:spcAft>
                <a:spcPts val="0"/>
              </a:spcAft>
              <a:buClr>
                <a:schemeClr val="dk2"/>
              </a:buClr>
              <a:buSzPct val="73000"/>
              <a:buFont typeface="Noto Sans Symbols"/>
              <a:buChar char="⦿"/>
              <a:defRPr sz="3200">
                <a:solidFill>
                  <a:schemeClr val="dk1"/>
                </a:solidFill>
                <a:latin typeface="Trebuchet MS"/>
                <a:ea typeface="Trebuchet MS"/>
                <a:cs typeface="Trebuchet MS"/>
                <a:sym typeface="Trebuchet MS"/>
              </a:defRPr>
            </a:lvl1pPr>
            <a:lvl2pPr marL="520700" marR="0" lvl="1" indent="-86359" algn="l" rtl="0">
              <a:spcBef>
                <a:spcPts val="500"/>
              </a:spcBef>
              <a:spcAft>
                <a:spcPts val="0"/>
              </a:spcAft>
              <a:buClr>
                <a:srgbClr val="F9B639"/>
              </a:buClr>
              <a:buSzPct val="80000"/>
              <a:buFont typeface="Noto Sans Symbols"/>
              <a:buChar char="◼"/>
              <a:defRPr sz="2800" b="0" i="0" u="none" strike="noStrike" cap="none">
                <a:solidFill>
                  <a:srgbClr val="6C6C6C"/>
                </a:solidFill>
                <a:latin typeface="Trebuchet MS"/>
                <a:ea typeface="Trebuchet MS"/>
                <a:cs typeface="Trebuchet MS"/>
                <a:sym typeface="Trebuchet MS"/>
              </a:defRPr>
            </a:lvl2pPr>
            <a:lvl3pPr marL="758825" marR="0" lvl="2" indent="-146684" algn="l" rtl="0">
              <a:spcBef>
                <a:spcPts val="400"/>
              </a:spcBef>
              <a:spcAft>
                <a:spcPts val="0"/>
              </a:spcAft>
              <a:buClr>
                <a:srgbClr val="F9B639"/>
              </a:buClr>
              <a:buSzPct val="59999"/>
              <a:buFont typeface="Noto Sans Symbols"/>
              <a:buChar char="•"/>
              <a:defRPr sz="24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49225" algn="l" rtl="0">
              <a:spcBef>
                <a:spcPts val="400"/>
              </a:spcBef>
              <a:spcAft>
                <a:spcPts val="0"/>
              </a:spcAft>
              <a:buClr>
                <a:srgbClr val="F9B639"/>
              </a:buClr>
              <a:buSzPct val="70000"/>
              <a:buFont typeface="Noto Sans Symbols"/>
              <a:buChar char="◉"/>
              <a:defRPr sz="20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3" name="Shape 43"/>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4" name="Shape 44"/>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5" name="Shape 45"/>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6"/>
        <p:cNvGrpSpPr/>
        <p:nvPr/>
      </p:nvGrpSpPr>
      <p:grpSpPr>
        <a:xfrm>
          <a:off x="0" y="0"/>
          <a:ext cx="0" cy="0"/>
          <a:chOff x="0" y="0"/>
          <a:chExt cx="0" cy="0"/>
        </a:xfrm>
      </p:grpSpPr>
      <p:sp>
        <p:nvSpPr>
          <p:cNvPr id="47" name="Shape 47"/>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8" name="Shape 48"/>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9" name="Shape 49"/>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52" name="Shape 52"/>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53" name="Shape 53"/>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54" name="Shape 54"/>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57" name="Shape 57"/>
          <p:cNvSpPr txBox="1">
            <a:spLocks noGrp="1"/>
          </p:cNvSpPr>
          <p:nvPr>
            <p:ph type="body" idx="1"/>
          </p:nvPr>
        </p:nvSpPr>
        <p:spPr>
          <a:xfrm>
            <a:off x="457200"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58" name="Shape 58"/>
          <p:cNvSpPr txBox="1">
            <a:spLocks noGrp="1"/>
          </p:cNvSpPr>
          <p:nvPr>
            <p:ph type="body" idx="2"/>
          </p:nvPr>
        </p:nvSpPr>
        <p:spPr>
          <a:xfrm>
            <a:off x="4178807"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59" name="Shape 59"/>
          <p:cNvSpPr txBox="1">
            <a:spLocks noGrp="1"/>
          </p:cNvSpPr>
          <p:nvPr>
            <p:ph type="body" idx="3"/>
          </p:nvPr>
        </p:nvSpPr>
        <p:spPr>
          <a:xfrm>
            <a:off x="457200"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0" name="Shape 60"/>
          <p:cNvSpPr txBox="1">
            <a:spLocks noGrp="1"/>
          </p:cNvSpPr>
          <p:nvPr>
            <p:ph type="body" idx="4"/>
          </p:nvPr>
        </p:nvSpPr>
        <p:spPr>
          <a:xfrm>
            <a:off x="4178807"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1" name="Shape 61"/>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2" name="Shape 62"/>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3" name="Shape 63"/>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66" name="Shape 66"/>
          <p:cNvSpPr txBox="1">
            <a:spLocks noGrp="1"/>
          </p:cNvSpPr>
          <p:nvPr>
            <p:ph type="body" idx="1"/>
          </p:nvPr>
        </p:nvSpPr>
        <p:spPr>
          <a:xfrm>
            <a:off x="457200"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7" name="Shape 67"/>
          <p:cNvSpPr txBox="1">
            <a:spLocks noGrp="1"/>
          </p:cNvSpPr>
          <p:nvPr>
            <p:ph type="body" idx="2"/>
          </p:nvPr>
        </p:nvSpPr>
        <p:spPr>
          <a:xfrm>
            <a:off x="4178807"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8" name="Shape 68"/>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9" name="Shape 69"/>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0" name="Shape 70"/>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5"/>
        <p:cNvGrpSpPr/>
        <p:nvPr/>
      </p:nvGrpSpPr>
      <p:grpSpPr>
        <a:xfrm>
          <a:off x="0" y="0"/>
          <a:ext cx="0" cy="0"/>
          <a:chOff x="0" y="0"/>
          <a:chExt cx="0" cy="0"/>
        </a:xfrm>
      </p:grpSpPr>
      <p:sp>
        <p:nvSpPr>
          <p:cNvPr id="6" name="Shape 6"/>
          <p:cNvSpPr txBox="1"/>
          <p:nvPr/>
        </p:nvSpPr>
        <p:spPr>
          <a:xfrm>
            <a:off x="76200" y="0"/>
            <a:ext cx="7086600" cy="3079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rebuchet MS"/>
              <a:buNone/>
            </a:pPr>
            <a:r>
              <a:rPr lang="en-US" sz="1400" b="0" i="0" u="none">
                <a:solidFill>
                  <a:schemeClr val="dk1"/>
                </a:solidFill>
                <a:latin typeface="Trebuchet MS"/>
                <a:ea typeface="Trebuchet MS"/>
                <a:cs typeface="Trebuchet MS"/>
                <a:sym typeface="Trebuchet MS"/>
              </a:rPr>
              <a:t>Obj: (Standard 8.1.4 and 8.2.1) </a:t>
            </a:r>
            <a:r>
              <a:rPr lang="en-US">
                <a:solidFill>
                  <a:schemeClr val="dk1"/>
                </a:solidFill>
                <a:latin typeface="Trebuchet MS"/>
                <a:ea typeface="Trebuchet MS"/>
                <a:cs typeface="Trebuchet MS"/>
                <a:sym typeface="Trebuchet MS"/>
              </a:rPr>
              <a:t>Compare and contrast different kinds of government.</a:t>
            </a:r>
          </a:p>
        </p:txBody>
      </p:sp>
      <p:sp>
        <p:nvSpPr>
          <p:cNvPr id="7" name="Shape 7"/>
          <p:cNvSpPr txBox="1"/>
          <p:nvPr/>
        </p:nvSpPr>
        <p:spPr>
          <a:xfrm>
            <a:off x="7010400" y="0"/>
            <a:ext cx="1143000"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rebuchet MS"/>
              <a:buNone/>
            </a:pPr>
            <a:r>
              <a:rPr lang="en-US" sz="1800" b="1">
                <a:solidFill>
                  <a:srgbClr val="FF0000"/>
                </a:solidFill>
                <a:latin typeface="Trebuchet MS"/>
                <a:ea typeface="Trebuchet MS"/>
                <a:cs typeface="Trebuchet MS"/>
                <a:sym typeface="Trebuchet MS"/>
              </a:rPr>
              <a:t>10</a:t>
            </a:r>
            <a:r>
              <a:rPr lang="en-US" sz="1800" b="1" i="0" u="none">
                <a:solidFill>
                  <a:srgbClr val="FF0000"/>
                </a:solidFill>
                <a:latin typeface="Trebuchet MS"/>
                <a:ea typeface="Trebuchet MS"/>
                <a:cs typeface="Trebuchet MS"/>
                <a:sym typeface="Trebuchet MS"/>
              </a:rPr>
              <a:t>/</a:t>
            </a:r>
            <a:r>
              <a:rPr lang="en-US" sz="1800" b="1">
                <a:solidFill>
                  <a:srgbClr val="FF0000"/>
                </a:solidFill>
                <a:latin typeface="Trebuchet MS"/>
                <a:ea typeface="Trebuchet MS"/>
                <a:cs typeface="Trebuchet MS"/>
                <a:sym typeface="Trebuchet MS"/>
              </a:rPr>
              <a:t>5</a:t>
            </a:r>
            <a:r>
              <a:rPr lang="en-US" sz="1800" b="1" i="0" u="none">
                <a:solidFill>
                  <a:srgbClr val="FF0000"/>
                </a:solidFill>
                <a:latin typeface="Trebuchet MS"/>
                <a:ea typeface="Trebuchet MS"/>
                <a:cs typeface="Trebuchet MS"/>
                <a:sym typeface="Trebuchet MS"/>
              </a:rPr>
              <a:t>/16</a:t>
            </a:r>
          </a:p>
        </p:txBody>
      </p:sp>
      <p:sp>
        <p:nvSpPr>
          <p:cNvPr id="8" name="Shape 8"/>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9" name="Shape 9"/>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0" name="Shape 10"/>
          <p:cNvSpPr txBox="1">
            <a:spLocks noGrp="1"/>
          </p:cNvSpPr>
          <p:nvPr>
            <p:ph type="dt" idx="10"/>
          </p:nvPr>
        </p:nvSpPr>
        <p:spPr>
          <a:xfrm>
            <a:off x="4724400" y="6556375"/>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1" name="Shape 11"/>
          <p:cNvSpPr txBox="1">
            <a:spLocks noGrp="1"/>
          </p:cNvSpPr>
          <p:nvPr>
            <p:ph type="ftr" idx="11"/>
          </p:nvPr>
        </p:nvSpPr>
        <p:spPr>
          <a:xfrm>
            <a:off x="1735136" y="6556375"/>
            <a:ext cx="2895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Shape 12"/>
          <p:cNvSpPr txBox="1">
            <a:spLocks noGrp="1"/>
          </p:cNvSpPr>
          <p:nvPr>
            <p:ph type="sldNum" idx="12"/>
          </p:nvPr>
        </p:nvSpPr>
        <p:spPr>
          <a:xfrm>
            <a:off x="6734175" y="6554786"/>
            <a:ext cx="587374"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1" name="Shape 21"/>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22" name="Shape 22"/>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3" name="Shape 23"/>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Shape 24"/>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
        <p:nvSpPr>
          <p:cNvPr id="25" name="Shape 25"/>
          <p:cNvSpPr txBox="1"/>
          <p:nvPr/>
        </p:nvSpPr>
        <p:spPr>
          <a:xfrm>
            <a:off x="76200" y="0"/>
            <a:ext cx="7086600" cy="3079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rebuchet MS"/>
              <a:buNone/>
            </a:pPr>
            <a:r>
              <a:rPr lang="en-US" sz="1400" b="0" i="0" u="none">
                <a:solidFill>
                  <a:schemeClr val="dk1"/>
                </a:solidFill>
                <a:latin typeface="Trebuchet MS"/>
                <a:ea typeface="Trebuchet MS"/>
                <a:cs typeface="Trebuchet MS"/>
                <a:sym typeface="Trebuchet MS"/>
              </a:rPr>
              <a:t>Obj: (Standard 8.1.4) </a:t>
            </a:r>
            <a:r>
              <a:rPr lang="en-US">
                <a:solidFill>
                  <a:schemeClr val="dk1"/>
                </a:solidFill>
                <a:latin typeface="Trebuchet MS"/>
                <a:ea typeface="Trebuchet MS"/>
                <a:cs typeface="Trebuchet MS"/>
                <a:sym typeface="Trebuchet MS"/>
              </a:rPr>
              <a:t>Compare and contrast</a:t>
            </a:r>
            <a:r>
              <a:rPr lang="en-US" sz="1400" b="0" i="0" u="none">
                <a:solidFill>
                  <a:schemeClr val="dk1"/>
                </a:solidFill>
                <a:latin typeface="Trebuchet MS"/>
                <a:ea typeface="Trebuchet MS"/>
                <a:cs typeface="Trebuchet MS"/>
                <a:sym typeface="Trebuchet MS"/>
              </a:rPr>
              <a:t> different kinds of government.</a:t>
            </a:r>
          </a:p>
        </p:txBody>
      </p:sp>
      <p:sp>
        <p:nvSpPr>
          <p:cNvPr id="26" name="Shape 26"/>
          <p:cNvSpPr txBox="1"/>
          <p:nvPr/>
        </p:nvSpPr>
        <p:spPr>
          <a:xfrm>
            <a:off x="7010400" y="0"/>
            <a:ext cx="1143000"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rebuchet MS"/>
              <a:buNone/>
            </a:pPr>
            <a:r>
              <a:rPr lang="en-US" sz="1800" b="1">
                <a:solidFill>
                  <a:srgbClr val="FF0000"/>
                </a:solidFill>
                <a:latin typeface="Trebuchet MS"/>
                <a:ea typeface="Trebuchet MS"/>
                <a:cs typeface="Trebuchet MS"/>
                <a:sym typeface="Trebuchet MS"/>
              </a:rPr>
              <a:t>10</a:t>
            </a:r>
            <a:r>
              <a:rPr lang="en-US" sz="1800" b="1" i="0" u="none">
                <a:solidFill>
                  <a:srgbClr val="FF0000"/>
                </a:solidFill>
                <a:latin typeface="Trebuchet MS"/>
                <a:ea typeface="Trebuchet MS"/>
                <a:cs typeface="Trebuchet MS"/>
                <a:sym typeface="Trebuchet MS"/>
              </a:rPr>
              <a:t>/</a:t>
            </a:r>
            <a:r>
              <a:rPr lang="en-US" sz="1800" b="1">
                <a:solidFill>
                  <a:srgbClr val="FF0000"/>
                </a:solidFill>
                <a:latin typeface="Trebuchet MS"/>
                <a:ea typeface="Trebuchet MS"/>
                <a:cs typeface="Trebuchet MS"/>
                <a:sym typeface="Trebuchet MS"/>
              </a:rPr>
              <a:t>5</a:t>
            </a:r>
            <a:r>
              <a:rPr lang="en-US" sz="1800" b="1" i="0" u="none">
                <a:solidFill>
                  <a:srgbClr val="FF0000"/>
                </a:solidFill>
                <a:latin typeface="Trebuchet MS"/>
                <a:ea typeface="Trebuchet MS"/>
                <a:cs typeface="Trebuchet MS"/>
                <a:sym typeface="Trebuchet MS"/>
              </a:rPr>
              <a:t>/16</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244475" y="323850"/>
            <a:ext cx="7588200" cy="1077900"/>
          </a:xfrm>
          <a:prstGeom prst="rect">
            <a:avLst/>
          </a:prstGeom>
          <a:noFill/>
          <a:ln>
            <a:noFill/>
          </a:ln>
        </p:spPr>
        <p:txBody>
          <a:bodyPr lIns="45700" tIns="0" rIns="45700" bIns="0" anchor="b" anchorCtr="0">
            <a:noAutofit/>
          </a:bodyPr>
          <a:lstStyle/>
          <a:p>
            <a:pPr lvl="0" algn="ctr" rtl="0">
              <a:spcBef>
                <a:spcPts val="0"/>
              </a:spcBef>
              <a:buClr>
                <a:schemeClr val="dk2"/>
              </a:buClr>
              <a:buSzPct val="25000"/>
              <a:buFont typeface="Noto Sans Symbols"/>
              <a:buNone/>
            </a:pPr>
            <a:r>
              <a:rPr lang="en-US" sz="2400">
                <a:solidFill>
                  <a:schemeClr val="dk1"/>
                </a:solidFill>
              </a:rPr>
              <a:t>Take out yesterday’s paper,pen or pencil.</a:t>
            </a:r>
          </a:p>
          <a:p>
            <a:pPr lvl="0" algn="ctr" rtl="0">
              <a:spcBef>
                <a:spcPts val="0"/>
              </a:spcBef>
              <a:buClr>
                <a:schemeClr val="dk2"/>
              </a:buClr>
              <a:buSzPct val="25000"/>
              <a:buFont typeface="Noto Sans Symbols"/>
              <a:buNone/>
            </a:pPr>
            <a:r>
              <a:rPr lang="en-US" sz="2400">
                <a:solidFill>
                  <a:schemeClr val="dk1"/>
                </a:solidFill>
              </a:rPr>
              <a:t>Take out Chromebook</a:t>
            </a:r>
          </a:p>
        </p:txBody>
      </p:sp>
      <p:sp>
        <p:nvSpPr>
          <p:cNvPr id="76" name="Shape 76"/>
          <p:cNvSpPr txBox="1">
            <a:spLocks noGrp="1"/>
          </p:cNvSpPr>
          <p:nvPr>
            <p:ph type="body" idx="1"/>
          </p:nvPr>
        </p:nvSpPr>
        <p:spPr>
          <a:xfrm>
            <a:off x="457200" y="1609725"/>
            <a:ext cx="7239000" cy="2007900"/>
          </a:xfrm>
          <a:prstGeom prst="rect">
            <a:avLst/>
          </a:prstGeom>
          <a:noFill/>
          <a:ln>
            <a:noFill/>
          </a:ln>
        </p:spPr>
        <p:txBody>
          <a:bodyPr lIns="91425" tIns="45700" rIns="91425" bIns="45700" anchor="t" anchorCtr="0">
            <a:noAutofit/>
          </a:bodyPr>
          <a:lstStyle/>
          <a:p>
            <a:pPr marL="0" lvl="0" indent="0" algn="ctr" rtl="0">
              <a:spcBef>
                <a:spcPts val="0"/>
              </a:spcBef>
              <a:buNone/>
            </a:pPr>
            <a:r>
              <a:rPr lang="en-US" sz="3780" b="1">
                <a:solidFill>
                  <a:schemeClr val="accent6"/>
                </a:solidFill>
              </a:rPr>
              <a:t>COME IN QUIETLY</a:t>
            </a:r>
            <a:r>
              <a:rPr lang="en-US" sz="3780" b="1">
                <a:solidFill>
                  <a:srgbClr val="FEF7F0"/>
                </a:solidFill>
              </a:rPr>
              <a:t/>
            </a:r>
            <a:br>
              <a:rPr lang="en-US" sz="3780" b="1">
                <a:solidFill>
                  <a:srgbClr val="FEF7F0"/>
                </a:solidFill>
              </a:rPr>
            </a:br>
            <a:r>
              <a:rPr lang="en-US" sz="3780" b="1">
                <a:solidFill>
                  <a:srgbClr val="FF0000"/>
                </a:solidFill>
              </a:rPr>
              <a:t>HAVE ALL SUPPLIES READY WHEN THE BELL RINGS.</a:t>
            </a:r>
          </a:p>
          <a:p>
            <a:pPr marL="273050" marR="0" lvl="0" indent="-273050" algn="l" rtl="0">
              <a:lnSpc>
                <a:spcPct val="100000"/>
              </a:lnSpc>
              <a:spcBef>
                <a:spcPts val="600"/>
              </a:spcBef>
              <a:spcAft>
                <a:spcPts val="0"/>
              </a:spcAft>
              <a:buClr>
                <a:schemeClr val="dk2"/>
              </a:buClr>
              <a:buSzPct val="25000"/>
              <a:buFont typeface="Noto Sans Symbols"/>
              <a:buNone/>
            </a:pPr>
            <a:endParaRPr sz="2600" b="1"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600"/>
              </a:spcBef>
              <a:spcAft>
                <a:spcPts val="0"/>
              </a:spcAft>
              <a:buNone/>
            </a:pPr>
            <a:endParaRPr/>
          </a:p>
        </p:txBody>
      </p:sp>
      <p:sp>
        <p:nvSpPr>
          <p:cNvPr id="77" name="Shape 77"/>
          <p:cNvSpPr txBox="1"/>
          <p:nvPr/>
        </p:nvSpPr>
        <p:spPr>
          <a:xfrm>
            <a:off x="610400" y="3707275"/>
            <a:ext cx="8085900" cy="2837400"/>
          </a:xfrm>
          <a:prstGeom prst="rect">
            <a:avLst/>
          </a:prstGeom>
          <a:noFill/>
          <a:ln>
            <a:noFill/>
          </a:ln>
        </p:spPr>
        <p:txBody>
          <a:bodyPr lIns="91425" tIns="91425" rIns="91425" bIns="91425" anchor="t" anchorCtr="0">
            <a:noAutofit/>
          </a:bodyPr>
          <a:lstStyle/>
          <a:p>
            <a:pPr lvl="0">
              <a:spcBef>
                <a:spcPts val="0"/>
              </a:spcBef>
              <a:buNone/>
            </a:pPr>
            <a:r>
              <a:rPr lang="en-US" sz="2400" b="1"/>
              <a:t>Bell Work:</a:t>
            </a:r>
          </a:p>
          <a:p>
            <a:pPr marL="457200" lvl="0" indent="-381000" rtl="0">
              <a:spcBef>
                <a:spcPts val="0"/>
              </a:spcBef>
              <a:buSzPct val="100000"/>
              <a:buAutoNum type="arabicPeriod"/>
            </a:pPr>
            <a:r>
              <a:rPr lang="en-US" sz="2400" b="1"/>
              <a:t>What document did the colonists write to justify to the world their reasons for separating from England? </a:t>
            </a:r>
          </a:p>
          <a:p>
            <a:pPr marL="457200" lvl="0" indent="-381000" rtl="0">
              <a:spcBef>
                <a:spcPts val="0"/>
              </a:spcBef>
              <a:buSzPct val="100000"/>
              <a:buAutoNum type="arabicPeriod"/>
            </a:pPr>
            <a:r>
              <a:rPr lang="en-US" sz="2400" b="1"/>
              <a:t>¿Qué documento qué los colonos escriben de justificar ante el mundo sus razones para la separación de Inglaterra?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244475" y="323850"/>
            <a:ext cx="7588249" cy="1077912"/>
          </a:xfrm>
          <a:prstGeom prst="rect">
            <a:avLst/>
          </a:prstGeom>
          <a:noFill/>
          <a:ln>
            <a:noFill/>
          </a:ln>
        </p:spPr>
        <p:txBody>
          <a:bodyPr lIns="45700" tIns="0" rIns="45700" bIns="0" anchor="b" anchorCtr="0">
            <a:noAutofit/>
          </a:bodyPr>
          <a:lstStyle/>
          <a:p>
            <a:pPr lvl="0" algn="ctr" rtl="0">
              <a:spcBef>
                <a:spcPts val="0"/>
              </a:spcBef>
              <a:buClr>
                <a:srgbClr val="FF9859"/>
              </a:buClr>
              <a:buSzPct val="25000"/>
              <a:buFont typeface="Trebuchet MS"/>
              <a:buNone/>
            </a:pPr>
            <a:r>
              <a:rPr lang="en-US" sz="5400">
                <a:solidFill>
                  <a:srgbClr val="FF9859"/>
                </a:solidFill>
              </a:rPr>
              <a:t>Government</a:t>
            </a:r>
          </a:p>
        </p:txBody>
      </p:sp>
      <p:sp>
        <p:nvSpPr>
          <p:cNvPr id="83" name="Shape 83"/>
          <p:cNvSpPr txBox="1">
            <a:spLocks noGrp="1"/>
          </p:cNvSpPr>
          <p:nvPr>
            <p:ph type="body" idx="1"/>
          </p:nvPr>
        </p:nvSpPr>
        <p:spPr>
          <a:xfrm>
            <a:off x="457200" y="1609725"/>
            <a:ext cx="7239000" cy="970500"/>
          </a:xfrm>
          <a:prstGeom prst="rect">
            <a:avLst/>
          </a:prstGeom>
          <a:noFill/>
          <a:ln>
            <a:noFill/>
          </a:ln>
        </p:spPr>
        <p:txBody>
          <a:bodyPr lIns="91425" tIns="45700" rIns="91425" bIns="45700" anchor="t" anchorCtr="0">
            <a:noAutofit/>
          </a:bodyPr>
          <a:lstStyle/>
          <a:p>
            <a:pPr marL="0" lvl="0" indent="0" rtl="0">
              <a:spcBef>
                <a:spcPts val="0"/>
              </a:spcBef>
              <a:buNone/>
            </a:pPr>
            <a:r>
              <a:rPr lang="en-US" sz="2400" b="1">
                <a:solidFill>
                  <a:srgbClr val="852F74"/>
                </a:solidFill>
              </a:rPr>
              <a:t>Objective:  Compare and contrast different kinds of government.</a:t>
            </a:r>
          </a:p>
          <a:p>
            <a:pPr marL="273050" marR="0" lvl="0" indent="-273050" algn="l" rtl="0">
              <a:lnSpc>
                <a:spcPct val="100000"/>
              </a:lnSpc>
              <a:spcBef>
                <a:spcPts val="600"/>
              </a:spcBef>
              <a:spcAft>
                <a:spcPts val="0"/>
              </a:spcAft>
              <a:buClr>
                <a:schemeClr val="dk2"/>
              </a:buClr>
              <a:buSzPct val="25000"/>
              <a:buFont typeface="Noto Sans Symbols"/>
              <a:buNone/>
            </a:pPr>
            <a:endParaRPr sz="2600" b="1"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600"/>
              </a:spcBef>
              <a:spcAft>
                <a:spcPts val="0"/>
              </a:spcAft>
              <a:buNone/>
            </a:pPr>
            <a:endParaRPr/>
          </a:p>
        </p:txBody>
      </p:sp>
      <p:sp>
        <p:nvSpPr>
          <p:cNvPr id="84" name="Shape 84"/>
          <p:cNvSpPr txBox="1"/>
          <p:nvPr/>
        </p:nvSpPr>
        <p:spPr>
          <a:xfrm>
            <a:off x="610400" y="2580225"/>
            <a:ext cx="7441500" cy="37887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Trebuchet MS"/>
              <a:buNone/>
            </a:pPr>
            <a:r>
              <a:rPr lang="en-US" sz="1800" b="1">
                <a:solidFill>
                  <a:schemeClr val="dk1"/>
                </a:solidFill>
                <a:latin typeface="Trebuchet MS"/>
                <a:ea typeface="Trebuchet MS"/>
                <a:cs typeface="Trebuchet MS"/>
                <a:sym typeface="Trebuchet MS"/>
              </a:rPr>
              <a:t>Standard 8.1.4:  Describe the nation’s blend of civic republicanism, classical liberal principles, and English parliamentary.</a:t>
            </a:r>
          </a:p>
          <a:p>
            <a:pPr lvl="0" rtl="0">
              <a:spcBef>
                <a:spcPts val="0"/>
              </a:spcBef>
              <a:buClr>
                <a:schemeClr val="dk1"/>
              </a:buClr>
              <a:buFont typeface="Trebuchet MS"/>
              <a:buNone/>
            </a:pPr>
            <a:endParaRPr sz="1800" b="1">
              <a:solidFill>
                <a:schemeClr val="dk1"/>
              </a:solidFill>
              <a:latin typeface="Trebuchet MS"/>
              <a:ea typeface="Trebuchet MS"/>
              <a:cs typeface="Trebuchet MS"/>
              <a:sym typeface="Trebuchet MS"/>
            </a:endParaRPr>
          </a:p>
          <a:p>
            <a:pPr lvl="0" rtl="0">
              <a:spcBef>
                <a:spcPts val="0"/>
              </a:spcBef>
              <a:buClr>
                <a:schemeClr val="dk1"/>
              </a:buClr>
              <a:buSzPct val="25000"/>
              <a:buFont typeface="Trebuchet MS"/>
              <a:buNone/>
            </a:pPr>
            <a:r>
              <a:rPr lang="en-US" sz="1800" b="1">
                <a:solidFill>
                  <a:schemeClr val="dk1"/>
                </a:solidFill>
                <a:latin typeface="Trebuchet MS"/>
                <a:ea typeface="Trebuchet MS"/>
                <a:cs typeface="Trebuchet MS"/>
                <a:sym typeface="Trebuchet MS"/>
              </a:rPr>
              <a:t>RH 8.1:  </a:t>
            </a:r>
            <a:r>
              <a:rPr lang="en-US" sz="1800" b="1"/>
              <a:t>Cite specific textual evidence to support analysis of primary and secondary sources.</a:t>
            </a:r>
          </a:p>
          <a:p>
            <a:pPr lvl="0" rtl="0">
              <a:spcBef>
                <a:spcPts val="0"/>
              </a:spcBef>
              <a:buClr>
                <a:schemeClr val="dk1"/>
              </a:buClr>
              <a:buFont typeface="Trebuchet MS"/>
              <a:buNone/>
            </a:pPr>
            <a:endParaRPr sz="1800" b="1"/>
          </a:p>
          <a:p>
            <a:pPr lvl="0" rtl="0">
              <a:spcBef>
                <a:spcPts val="0"/>
              </a:spcBef>
              <a:buClr>
                <a:schemeClr val="dk1"/>
              </a:buClr>
              <a:buSzPct val="25000"/>
              <a:buFont typeface="Trebuchet MS"/>
              <a:buNone/>
            </a:pPr>
            <a:r>
              <a:rPr lang="en-US" sz="1800" b="1">
                <a:solidFill>
                  <a:schemeClr val="dk1"/>
                </a:solidFill>
              </a:rPr>
              <a:t>WHST 8.4:  Produce clear and coherent writing in which the development, organization, and style are appropriate to task, purpose, and audience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244475" y="323850"/>
            <a:ext cx="7588200" cy="10779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420" b="1" i="0" u="none" strike="noStrike" cap="none">
                <a:solidFill>
                  <a:schemeClr val="accent6"/>
                </a:solidFill>
                <a:latin typeface="Trebuchet MS"/>
                <a:ea typeface="Trebuchet MS"/>
                <a:cs typeface="Trebuchet MS"/>
                <a:sym typeface="Trebuchet MS"/>
              </a:rPr>
              <a:t>PRIOR KNOWLEDGE</a:t>
            </a:r>
          </a:p>
        </p:txBody>
      </p:sp>
      <p:sp>
        <p:nvSpPr>
          <p:cNvPr id="90" name="Shape 90"/>
          <p:cNvSpPr txBox="1">
            <a:spLocks noGrp="1"/>
          </p:cNvSpPr>
          <p:nvPr>
            <p:ph type="body" idx="1"/>
          </p:nvPr>
        </p:nvSpPr>
        <p:spPr>
          <a:xfrm>
            <a:off x="457200" y="1609725"/>
            <a:ext cx="8239200" cy="49830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b="1"/>
              <a:t>We know that the colonists wrote the Declaration of Independence because they didn’t like the way England’s government was treating them.</a:t>
            </a:r>
          </a:p>
          <a:p>
            <a:pPr marL="0" marR="0" lvl="0" indent="0" algn="l" rtl="0">
              <a:lnSpc>
                <a:spcPct val="100000"/>
              </a:lnSpc>
              <a:spcBef>
                <a:spcPts val="0"/>
              </a:spcBef>
              <a:spcAft>
                <a:spcPts val="0"/>
              </a:spcAft>
              <a:buNone/>
            </a:pPr>
            <a:endParaRPr b="1"/>
          </a:p>
          <a:p>
            <a:pPr marL="0" marR="0" lvl="0" indent="0" algn="l" rtl="0">
              <a:lnSpc>
                <a:spcPct val="100000"/>
              </a:lnSpc>
              <a:spcBef>
                <a:spcPts val="0"/>
              </a:spcBef>
              <a:spcAft>
                <a:spcPts val="0"/>
              </a:spcAft>
              <a:buNone/>
            </a:pPr>
            <a:r>
              <a:rPr lang="en-US" b="1">
                <a:solidFill>
                  <a:srgbClr val="351C75"/>
                </a:solidFill>
              </a:rPr>
              <a:t>What was one thing the English did to the colonists that they didn’t like? (Be Specific)</a:t>
            </a:r>
          </a:p>
          <a:p>
            <a:pPr marL="0" marR="0" lvl="0" indent="0" algn="l" rtl="0">
              <a:lnSpc>
                <a:spcPct val="100000"/>
              </a:lnSpc>
              <a:spcBef>
                <a:spcPts val="0"/>
              </a:spcBef>
              <a:spcAft>
                <a:spcPts val="0"/>
              </a:spcAft>
              <a:buNone/>
            </a:pPr>
            <a:endParaRPr b="1">
              <a:solidFill>
                <a:srgbClr val="351C75"/>
              </a:solidFill>
            </a:endParaRPr>
          </a:p>
          <a:p>
            <a:pPr marL="0" marR="0" lvl="0" indent="0" algn="l" rtl="0">
              <a:lnSpc>
                <a:spcPct val="100000"/>
              </a:lnSpc>
              <a:spcBef>
                <a:spcPts val="0"/>
              </a:spcBef>
              <a:spcAft>
                <a:spcPts val="0"/>
              </a:spcAft>
              <a:buNone/>
            </a:pPr>
            <a:r>
              <a:rPr lang="en-US" b="1">
                <a:solidFill>
                  <a:srgbClr val="000000"/>
                </a:solidFill>
              </a:rPr>
              <a:t>Despite the fact that the colonists didn’t like England’s government they knew if they became independent they would have to create a new government over all 13 colonies.  But what kind?</a:t>
            </a:r>
          </a:p>
          <a:p>
            <a:pPr marL="273050" marR="0" lvl="0" indent="-273050" algn="l" rtl="0">
              <a:lnSpc>
                <a:spcPct val="100000"/>
              </a:lnSpc>
              <a:spcBef>
                <a:spcPts val="600"/>
              </a:spcBef>
              <a:spcAft>
                <a:spcPts val="0"/>
              </a:spcAft>
              <a:buClr>
                <a:schemeClr val="dk2"/>
              </a:buClr>
              <a:buSzPct val="25000"/>
              <a:buFont typeface="Noto Sans Symbols"/>
              <a:buNone/>
            </a:pPr>
            <a:endParaRPr sz="2600" b="1"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60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260425" y="904275"/>
            <a:ext cx="7998900" cy="6651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000" b="1" i="0" u="none" strike="noStrike" cap="none">
                <a:solidFill>
                  <a:srgbClr val="852F74"/>
                </a:solidFill>
                <a:latin typeface="Trebuchet MS"/>
                <a:ea typeface="Trebuchet MS"/>
                <a:cs typeface="Trebuchet MS"/>
                <a:sym typeface="Trebuchet MS"/>
              </a:rPr>
              <a:t>WHAT KINDS OF GOVERNMENTS ARE THERE?</a:t>
            </a:r>
          </a:p>
        </p:txBody>
      </p:sp>
      <p:sp>
        <p:nvSpPr>
          <p:cNvPr id="96" name="Shape 96"/>
          <p:cNvSpPr txBox="1">
            <a:spLocks noGrp="1"/>
          </p:cNvSpPr>
          <p:nvPr>
            <p:ph type="body" idx="1"/>
          </p:nvPr>
        </p:nvSpPr>
        <p:spPr>
          <a:xfrm>
            <a:off x="260425" y="1885500"/>
            <a:ext cx="8383200" cy="2934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600" b="1" i="0" u="none" strike="noStrike" cap="none">
                <a:solidFill>
                  <a:schemeClr val="dk1"/>
                </a:solidFill>
                <a:latin typeface="Trebuchet MS"/>
                <a:ea typeface="Trebuchet MS"/>
                <a:cs typeface="Trebuchet MS"/>
                <a:sym typeface="Trebuchet MS"/>
              </a:rPr>
              <a:t>There are as many kinds of governments as there are countries in the world. </a:t>
            </a:r>
            <a:r>
              <a:rPr lang="en-US" b="1"/>
              <a:t> </a:t>
            </a:r>
            <a:r>
              <a:rPr lang="en-US" sz="2600" b="1" i="0" u="none" strike="noStrike" cap="none">
                <a:solidFill>
                  <a:schemeClr val="dk1"/>
                </a:solidFill>
                <a:latin typeface="Trebuchet MS"/>
                <a:ea typeface="Trebuchet MS"/>
                <a:cs typeface="Trebuchet MS"/>
                <a:sym typeface="Trebuchet MS"/>
              </a:rPr>
              <a:t>Each country has a government which is different from that of any other country.  But, governments can be grouped into categories</a:t>
            </a:r>
            <a:r>
              <a:rPr lang="en-US" b="1"/>
              <a:t> depending on their characteristics.</a:t>
            </a:r>
            <a:r>
              <a:rPr lang="en-US" sz="2600" b="1" i="0" u="none" strike="noStrike" cap="none">
                <a:solidFill>
                  <a:schemeClr val="dk1"/>
                </a:solidFill>
                <a:latin typeface="Trebuchet MS"/>
                <a:ea typeface="Trebuchet MS"/>
                <a:cs typeface="Trebuchet MS"/>
                <a:sym typeface="Trebuchet MS"/>
              </a:rPr>
              <a:t> </a:t>
            </a:r>
          </a:p>
          <a:p>
            <a:pPr marL="0" marR="0" lvl="0" indent="0" algn="l" rtl="0">
              <a:spcBef>
                <a:spcPts val="600"/>
              </a:spcBef>
              <a:spcAft>
                <a:spcPts val="0"/>
              </a:spcAft>
              <a:buNone/>
            </a:pPr>
            <a:endParaRPr sz="2600" b="1" i="0" u="none">
              <a:solidFill>
                <a:srgbClr val="7030A0"/>
              </a:solidFill>
              <a:latin typeface="Trebuchet MS"/>
              <a:ea typeface="Trebuchet MS"/>
              <a:cs typeface="Trebuchet MS"/>
              <a:sym typeface="Trebuchet MS"/>
            </a:endParaRPr>
          </a:p>
        </p:txBody>
      </p:sp>
      <p:sp>
        <p:nvSpPr>
          <p:cNvPr id="97" name="Shape 97"/>
          <p:cNvSpPr txBox="1"/>
          <p:nvPr/>
        </p:nvSpPr>
        <p:spPr>
          <a:xfrm>
            <a:off x="138600" y="284175"/>
            <a:ext cx="1607100" cy="429599"/>
          </a:xfrm>
          <a:prstGeom prst="rect">
            <a:avLst/>
          </a:prstGeom>
          <a:noFill/>
          <a:ln>
            <a:noFill/>
          </a:ln>
        </p:spPr>
        <p:txBody>
          <a:bodyPr lIns="91425" tIns="91425" rIns="91425" bIns="91425" anchor="t" anchorCtr="0">
            <a:noAutofit/>
          </a:bodyPr>
          <a:lstStyle/>
          <a:p>
            <a:pPr lvl="0">
              <a:spcBef>
                <a:spcPts val="0"/>
              </a:spcBef>
              <a:buNone/>
            </a:pPr>
            <a:r>
              <a:rPr lang="en-US" sz="2400" b="1">
                <a:solidFill>
                  <a:schemeClr val="accent6"/>
                </a:solidFill>
              </a:rPr>
              <a:t>Concept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57200" y="564600"/>
            <a:ext cx="7239000" cy="899100"/>
          </a:xfrm>
          <a:prstGeom prst="rect">
            <a:avLst/>
          </a:prstGeom>
        </p:spPr>
        <p:txBody>
          <a:bodyPr lIns="91425" tIns="91425" rIns="91425" bIns="91425" anchor="b" anchorCtr="0">
            <a:noAutofit/>
          </a:bodyPr>
          <a:lstStyle/>
          <a:p>
            <a:pPr lvl="0">
              <a:spcBef>
                <a:spcPts val="0"/>
              </a:spcBef>
              <a:buNone/>
            </a:pPr>
            <a:r>
              <a:rPr lang="en-US">
                <a:solidFill>
                  <a:srgbClr val="852F74"/>
                </a:solidFill>
              </a:rPr>
              <a:t>Relevance</a:t>
            </a:r>
          </a:p>
        </p:txBody>
      </p:sp>
      <p:sp>
        <p:nvSpPr>
          <p:cNvPr id="103" name="Shape 103"/>
          <p:cNvSpPr txBox="1">
            <a:spLocks noGrp="1"/>
          </p:cNvSpPr>
          <p:nvPr>
            <p:ph type="body" idx="1"/>
          </p:nvPr>
        </p:nvSpPr>
        <p:spPr>
          <a:xfrm>
            <a:off x="457200" y="1609725"/>
            <a:ext cx="8239200" cy="4846500"/>
          </a:xfrm>
          <a:prstGeom prst="rect">
            <a:avLst/>
          </a:prstGeom>
        </p:spPr>
        <p:txBody>
          <a:bodyPr lIns="91425" tIns="91425" rIns="91425" bIns="91425" anchor="t" anchorCtr="0">
            <a:noAutofit/>
          </a:bodyPr>
          <a:lstStyle/>
          <a:p>
            <a:pPr marL="0" lvl="0" indent="0" rtl="0">
              <a:spcBef>
                <a:spcPts val="0"/>
              </a:spcBef>
              <a:buNone/>
            </a:pPr>
            <a:r>
              <a:rPr lang="en-US" b="1"/>
              <a:t>It is important to understand the different types of governments in the world so we can better understand how to interact with them.</a:t>
            </a:r>
          </a:p>
          <a:p>
            <a:pPr lvl="0" rtl="0">
              <a:spcBef>
                <a:spcPts val="0"/>
              </a:spcBef>
              <a:buNone/>
            </a:pPr>
            <a:endParaRPr/>
          </a:p>
          <a:p>
            <a:pPr marL="120523" lvl="0" indent="0">
              <a:spcBef>
                <a:spcPts val="0"/>
              </a:spcBef>
              <a:buNone/>
            </a:pPr>
            <a:r>
              <a:rPr lang="en-US" b="1">
                <a:solidFill>
                  <a:srgbClr val="674EA7"/>
                </a:solidFill>
              </a:rPr>
              <a:t>What kinds of problems might happen when dealing with another country if we don’t know about their government or how it works?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457200" y="612425"/>
            <a:ext cx="7239000" cy="851400"/>
          </a:xfrm>
          <a:prstGeom prst="rect">
            <a:avLst/>
          </a:prstGeom>
        </p:spPr>
        <p:txBody>
          <a:bodyPr lIns="91425" tIns="91425" rIns="91425" bIns="91425" anchor="b" anchorCtr="0">
            <a:noAutofit/>
          </a:bodyPr>
          <a:lstStyle/>
          <a:p>
            <a:pPr lvl="0">
              <a:spcBef>
                <a:spcPts val="0"/>
              </a:spcBef>
              <a:buNone/>
            </a:pPr>
            <a:r>
              <a:rPr lang="en-US">
                <a:solidFill>
                  <a:srgbClr val="852F74"/>
                </a:solidFill>
              </a:rPr>
              <a:t>Skills</a:t>
            </a:r>
          </a:p>
        </p:txBody>
      </p:sp>
      <p:sp>
        <p:nvSpPr>
          <p:cNvPr id="109" name="Shape 109"/>
          <p:cNvSpPr txBox="1">
            <a:spLocks noGrp="1"/>
          </p:cNvSpPr>
          <p:nvPr>
            <p:ph type="body" idx="1"/>
          </p:nvPr>
        </p:nvSpPr>
        <p:spPr>
          <a:xfrm>
            <a:off x="457200" y="1609725"/>
            <a:ext cx="8287200" cy="4846500"/>
          </a:xfrm>
          <a:prstGeom prst="rect">
            <a:avLst/>
          </a:prstGeom>
        </p:spPr>
        <p:txBody>
          <a:bodyPr lIns="91425" tIns="91425" rIns="91425" bIns="91425" anchor="t" anchorCtr="0">
            <a:noAutofit/>
          </a:bodyPr>
          <a:lstStyle/>
          <a:p>
            <a:pPr marL="457200" lvl="0" indent="-228600">
              <a:spcBef>
                <a:spcPts val="0"/>
              </a:spcBef>
            </a:pPr>
            <a:r>
              <a:rPr lang="en-US" b="1"/>
              <a:t>Step 1:  </a:t>
            </a:r>
            <a:r>
              <a:rPr lang="en-US" b="1">
                <a:solidFill>
                  <a:srgbClr val="FF0000"/>
                </a:solidFill>
              </a:rPr>
              <a:t>Read the text</a:t>
            </a:r>
          </a:p>
          <a:p>
            <a:pPr marL="457200" lvl="0" indent="-228600">
              <a:spcBef>
                <a:spcPts val="0"/>
              </a:spcBef>
            </a:pPr>
            <a:r>
              <a:rPr lang="en-US" b="1"/>
              <a:t>Step 2:  </a:t>
            </a:r>
            <a:r>
              <a:rPr lang="en-US" b="1">
                <a:solidFill>
                  <a:srgbClr val="FF0000"/>
                </a:solidFill>
              </a:rPr>
              <a:t>Highlight the characteristics</a:t>
            </a:r>
            <a:r>
              <a:rPr lang="en-US" b="1"/>
              <a:t> that describe each kind of government.</a:t>
            </a:r>
          </a:p>
          <a:p>
            <a:pPr marL="457200" lvl="0" indent="-228600">
              <a:spcBef>
                <a:spcPts val="0"/>
              </a:spcBef>
            </a:pPr>
            <a:r>
              <a:rPr lang="en-US" b="1"/>
              <a:t>Step 3:  </a:t>
            </a:r>
            <a:r>
              <a:rPr lang="en-US" b="1">
                <a:solidFill>
                  <a:srgbClr val="FF0000"/>
                </a:solidFill>
              </a:rPr>
              <a:t>Write the characteristics</a:t>
            </a:r>
            <a:r>
              <a:rPr lang="en-US" b="1"/>
              <a:t> on the comparison chart.</a:t>
            </a:r>
          </a:p>
          <a:p>
            <a:pPr marL="457200" lvl="0" indent="-228600">
              <a:spcBef>
                <a:spcPts val="0"/>
              </a:spcBef>
            </a:pPr>
            <a:r>
              <a:rPr lang="en-US" b="1"/>
              <a:t>Step 4:  </a:t>
            </a:r>
            <a:r>
              <a:rPr lang="en-US" b="1">
                <a:solidFill>
                  <a:srgbClr val="FF0000"/>
                </a:solidFill>
              </a:rPr>
              <a:t>Write a paragraph comparing and contrasting</a:t>
            </a:r>
            <a:r>
              <a:rPr lang="en-US" b="1"/>
              <a:t> the different kinds of governments.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661975"/>
            <a:ext cx="3379500" cy="673800"/>
          </a:xfrm>
          <a:prstGeom prst="rect">
            <a:avLst/>
          </a:prstGeom>
        </p:spPr>
        <p:txBody>
          <a:bodyPr lIns="91425" tIns="91425" rIns="91425" bIns="91425" anchor="b" anchorCtr="0">
            <a:noAutofit/>
          </a:bodyPr>
          <a:lstStyle/>
          <a:p>
            <a:pPr lvl="0" algn="ctr">
              <a:spcBef>
                <a:spcPts val="0"/>
              </a:spcBef>
              <a:buClr>
                <a:srgbClr val="FEF7F0"/>
              </a:buClr>
              <a:buSzPct val="25000"/>
              <a:buFont typeface="Trebuchet MS"/>
              <a:buNone/>
            </a:pPr>
            <a:r>
              <a:rPr lang="en-US">
                <a:solidFill>
                  <a:srgbClr val="852F74"/>
                </a:solidFill>
              </a:rPr>
              <a:t>MONARCHY </a:t>
            </a:r>
          </a:p>
        </p:txBody>
      </p:sp>
      <p:sp>
        <p:nvSpPr>
          <p:cNvPr id="115" name="Shape 115"/>
          <p:cNvSpPr txBox="1">
            <a:spLocks noGrp="1"/>
          </p:cNvSpPr>
          <p:nvPr>
            <p:ph type="body" idx="1"/>
          </p:nvPr>
        </p:nvSpPr>
        <p:spPr>
          <a:xfrm>
            <a:off x="212625" y="1335775"/>
            <a:ext cx="6370500" cy="3551700"/>
          </a:xfrm>
          <a:prstGeom prst="rect">
            <a:avLst/>
          </a:prstGeom>
          <a:ln w="9525" cap="flat" cmpd="sng">
            <a:solidFill>
              <a:srgbClr val="FF0000"/>
            </a:solidFill>
            <a:prstDash val="solid"/>
            <a:round/>
            <a:headEnd type="none" w="med" len="med"/>
            <a:tailEnd type="none" w="med" len="med"/>
          </a:ln>
        </p:spPr>
        <p:txBody>
          <a:bodyPr lIns="91425" tIns="91425" rIns="91425" bIns="91425" anchor="t" anchorCtr="0">
            <a:noAutofit/>
          </a:bodyPr>
          <a:lstStyle/>
          <a:p>
            <a:pPr marL="0" lvl="0" indent="0" rtl="0">
              <a:spcBef>
                <a:spcPts val="0"/>
              </a:spcBef>
              <a:buNone/>
            </a:pPr>
            <a:r>
              <a:rPr lang="en-US" sz="2200" b="1">
                <a:latin typeface="Arial"/>
                <a:ea typeface="Arial"/>
                <a:cs typeface="Arial"/>
                <a:sym typeface="Arial"/>
              </a:rPr>
              <a:t>A monarchy is a government which is headed by a royal family.  Leadership in the government passes from one generation to the next.  An example of a monarchy is a country which is ruled by a king or queen.  When the king/queen dies, his son or daughter automatically becomes the new monarch. There are no elections for the leader.  A monarchy may or may not have a law-making branch with representatives from the people.</a:t>
            </a:r>
          </a:p>
        </p:txBody>
      </p:sp>
      <p:sp>
        <p:nvSpPr>
          <p:cNvPr id="116" name="Shape 116"/>
          <p:cNvSpPr txBox="1"/>
          <p:nvPr/>
        </p:nvSpPr>
        <p:spPr>
          <a:xfrm>
            <a:off x="135975" y="5433375"/>
            <a:ext cx="8720400" cy="1243500"/>
          </a:xfrm>
          <a:prstGeom prst="rect">
            <a:avLst/>
          </a:prstGeom>
          <a:noFill/>
          <a:ln>
            <a:noFill/>
          </a:ln>
        </p:spPr>
        <p:txBody>
          <a:bodyPr lIns="91425" tIns="91425" rIns="91425" bIns="91425" anchor="t" anchorCtr="0">
            <a:noAutofit/>
          </a:bodyPr>
          <a:lstStyle/>
          <a:p>
            <a:pPr lvl="0" rtl="0">
              <a:spcBef>
                <a:spcPts val="0"/>
              </a:spcBef>
              <a:buClr>
                <a:schemeClr val="dk1"/>
              </a:buClr>
              <a:buSzPct val="50000"/>
              <a:buFont typeface="Arial"/>
              <a:buNone/>
            </a:pPr>
            <a:r>
              <a:rPr lang="en-US" sz="2200" b="1">
                <a:solidFill>
                  <a:srgbClr val="852F74"/>
                </a:solidFill>
                <a:latin typeface="Trebuchet MS"/>
                <a:ea typeface="Trebuchet MS"/>
                <a:cs typeface="Trebuchet MS"/>
                <a:sym typeface="Trebuchet MS"/>
              </a:rPr>
              <a:t>What is an example of a country ruled by a Monarchy today?</a:t>
            </a:r>
          </a:p>
        </p:txBody>
      </p:sp>
      <p:sp>
        <p:nvSpPr>
          <p:cNvPr id="117" name="Shape 117"/>
          <p:cNvSpPr txBox="1"/>
          <p:nvPr/>
        </p:nvSpPr>
        <p:spPr>
          <a:xfrm>
            <a:off x="0" y="320675"/>
            <a:ext cx="1938900" cy="469200"/>
          </a:xfrm>
          <a:prstGeom prst="rect">
            <a:avLst/>
          </a:prstGeom>
          <a:noFill/>
          <a:ln>
            <a:noFill/>
          </a:ln>
        </p:spPr>
        <p:txBody>
          <a:bodyPr lIns="91425" tIns="91425" rIns="91425" bIns="91425" anchor="ctr" anchorCtr="0">
            <a:noAutofit/>
          </a:bodyPr>
          <a:lstStyle/>
          <a:p>
            <a:pPr lvl="0" rtl="0">
              <a:spcBef>
                <a:spcPts val="0"/>
              </a:spcBef>
              <a:buNone/>
            </a:pPr>
            <a:r>
              <a:rPr lang="en-US" sz="1800" b="1">
                <a:solidFill>
                  <a:schemeClr val="accent6"/>
                </a:solidFill>
              </a:rPr>
              <a:t>Skill - I Do</a:t>
            </a:r>
          </a:p>
        </p:txBody>
      </p:sp>
      <p:sp>
        <p:nvSpPr>
          <p:cNvPr id="118" name="Shape 118"/>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None/>
            </a:pPr>
            <a:r>
              <a:rPr lang="en-US" b="1">
                <a:solidFill>
                  <a:schemeClr val="dk1"/>
                </a:solidFill>
                <a:latin typeface="Trebuchet MS"/>
                <a:ea typeface="Trebuchet MS"/>
                <a:cs typeface="Trebuchet MS"/>
                <a:sym typeface="Trebuchet MS"/>
              </a:rPr>
              <a:t>Skill Steps:</a:t>
            </a:r>
          </a:p>
          <a:p>
            <a:pPr lvl="0" rtl="0">
              <a:spcBef>
                <a:spcPts val="600"/>
              </a:spcBef>
              <a:buNone/>
            </a:pPr>
            <a:r>
              <a:rPr lang="en-US" b="1">
                <a:solidFill>
                  <a:schemeClr val="dk1"/>
                </a:solidFill>
                <a:latin typeface="Trebuchet MS"/>
                <a:ea typeface="Trebuchet MS"/>
                <a:cs typeface="Trebuchet MS"/>
                <a:sym typeface="Trebuchet MS"/>
              </a:rPr>
              <a:t>Step 1:  </a:t>
            </a:r>
            <a:r>
              <a:rPr lang="en-US" b="1">
                <a:solidFill>
                  <a:srgbClr val="FF0000"/>
                </a:solidFill>
                <a:latin typeface="Trebuchet MS"/>
                <a:ea typeface="Trebuchet MS"/>
                <a:cs typeface="Trebuchet MS"/>
                <a:sym typeface="Trebuchet MS"/>
              </a:rPr>
              <a:t>Read the text</a:t>
            </a:r>
          </a:p>
          <a:p>
            <a:pPr lvl="0" rtl="0">
              <a:spcBef>
                <a:spcPts val="600"/>
              </a:spcBef>
              <a:buNone/>
            </a:pPr>
            <a:r>
              <a:rPr lang="en-US" b="1">
                <a:solidFill>
                  <a:schemeClr val="dk1"/>
                </a:solidFill>
                <a:latin typeface="Trebuchet MS"/>
                <a:ea typeface="Trebuchet MS"/>
                <a:cs typeface="Trebuchet MS"/>
                <a:sym typeface="Trebuchet MS"/>
              </a:rPr>
              <a:t>Step 2:  </a:t>
            </a:r>
            <a:r>
              <a:rPr lang="en-US" b="1">
                <a:solidFill>
                  <a:srgbClr val="FF0000"/>
                </a:solidFill>
                <a:latin typeface="Trebuchet MS"/>
                <a:ea typeface="Trebuchet MS"/>
                <a:cs typeface="Trebuchet MS"/>
                <a:sym typeface="Trebuchet MS"/>
              </a:rPr>
              <a:t>Highlight the characteristics</a:t>
            </a:r>
            <a:r>
              <a:rPr lang="en-US" b="1">
                <a:solidFill>
                  <a:schemeClr val="dk1"/>
                </a:solidFill>
                <a:latin typeface="Trebuchet MS"/>
                <a:ea typeface="Trebuchet MS"/>
                <a:cs typeface="Trebuchet MS"/>
                <a:sym typeface="Trebuchet MS"/>
              </a:rPr>
              <a:t> that describe each kind of government.</a:t>
            </a:r>
          </a:p>
          <a:p>
            <a:pPr lvl="0" rtl="0">
              <a:spcBef>
                <a:spcPts val="600"/>
              </a:spcBef>
              <a:buNone/>
            </a:pPr>
            <a:r>
              <a:rPr lang="en-US" b="1">
                <a:solidFill>
                  <a:schemeClr val="dk1"/>
                </a:solidFill>
                <a:latin typeface="Trebuchet MS"/>
                <a:ea typeface="Trebuchet MS"/>
                <a:cs typeface="Trebuchet MS"/>
                <a:sym typeface="Trebuchet MS"/>
              </a:rPr>
              <a:t>Step 3:  </a:t>
            </a:r>
            <a:r>
              <a:rPr lang="en-US" b="1">
                <a:solidFill>
                  <a:srgbClr val="FF0000"/>
                </a:solidFill>
                <a:latin typeface="Trebuchet MS"/>
                <a:ea typeface="Trebuchet MS"/>
                <a:cs typeface="Trebuchet MS"/>
                <a:sym typeface="Trebuchet MS"/>
              </a:rPr>
              <a:t>Write the characteristics</a:t>
            </a:r>
            <a:r>
              <a:rPr lang="en-US" b="1">
                <a:solidFill>
                  <a:schemeClr val="dk1"/>
                </a:solidFill>
                <a:latin typeface="Trebuchet MS"/>
                <a:ea typeface="Trebuchet MS"/>
                <a:cs typeface="Trebuchet MS"/>
                <a:sym typeface="Trebuchet MS"/>
              </a:rPr>
              <a:t> on the comparison chart.</a:t>
            </a:r>
          </a:p>
          <a:p>
            <a:pPr lvl="0" rtl="0">
              <a:spcBef>
                <a:spcPts val="600"/>
              </a:spcBef>
              <a:buNone/>
            </a:pPr>
            <a:r>
              <a:rPr lang="en-US" b="1">
                <a:solidFill>
                  <a:schemeClr val="dk1"/>
                </a:solidFill>
                <a:latin typeface="Trebuchet MS"/>
                <a:ea typeface="Trebuchet MS"/>
                <a:cs typeface="Trebuchet MS"/>
                <a:sym typeface="Trebuchet MS"/>
              </a:rPr>
              <a:t>Step 4:  </a:t>
            </a:r>
            <a:r>
              <a:rPr lang="en-US" b="1">
                <a:solidFill>
                  <a:srgbClr val="FF0000"/>
                </a:solidFill>
                <a:latin typeface="Trebuchet MS"/>
                <a:ea typeface="Trebuchet MS"/>
                <a:cs typeface="Trebuchet MS"/>
                <a:sym typeface="Trebuchet MS"/>
              </a:rPr>
              <a:t>Write a paragraph comparing and contrasting</a:t>
            </a:r>
            <a:r>
              <a:rPr lang="en-US" b="1">
                <a:solidFill>
                  <a:schemeClr val="dk1"/>
                </a:solidFill>
                <a:latin typeface="Trebuchet MS"/>
                <a:ea typeface="Trebuchet MS"/>
                <a:cs typeface="Trebuchet MS"/>
                <a:sym typeface="Trebuchet MS"/>
              </a:rPr>
              <a:t> the different kinds of governments.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457200" y="661975"/>
            <a:ext cx="3386400" cy="673800"/>
          </a:xfrm>
          <a:prstGeom prst="rect">
            <a:avLst/>
          </a:prstGeom>
        </p:spPr>
        <p:txBody>
          <a:bodyPr lIns="91425" tIns="91425" rIns="91425" bIns="91425" anchor="b" anchorCtr="0">
            <a:noAutofit/>
          </a:bodyPr>
          <a:lstStyle/>
          <a:p>
            <a:pPr lvl="0" algn="ctr" rtl="0">
              <a:spcBef>
                <a:spcPts val="0"/>
              </a:spcBef>
              <a:buClr>
                <a:srgbClr val="FEF7F0"/>
              </a:buClr>
              <a:buSzPct val="25000"/>
              <a:buFont typeface="Trebuchet MS"/>
              <a:buNone/>
            </a:pPr>
            <a:r>
              <a:rPr lang="en-US">
                <a:solidFill>
                  <a:srgbClr val="852F74"/>
                </a:solidFill>
              </a:rPr>
              <a:t>MONARCHY</a:t>
            </a:r>
            <a:r>
              <a:rPr lang="en-US"/>
              <a:t> </a:t>
            </a:r>
          </a:p>
        </p:txBody>
      </p:sp>
      <p:sp>
        <p:nvSpPr>
          <p:cNvPr id="124" name="Shape 124"/>
          <p:cNvSpPr txBox="1">
            <a:spLocks noGrp="1"/>
          </p:cNvSpPr>
          <p:nvPr>
            <p:ph type="body" idx="1"/>
          </p:nvPr>
        </p:nvSpPr>
        <p:spPr>
          <a:xfrm>
            <a:off x="220275" y="1335775"/>
            <a:ext cx="6362400" cy="3551700"/>
          </a:xfrm>
          <a:prstGeom prst="rect">
            <a:avLst/>
          </a:prstGeom>
          <a:ln w="9525" cap="flat" cmpd="sng">
            <a:solidFill>
              <a:srgbClr val="FF0000"/>
            </a:solidFill>
            <a:prstDash val="solid"/>
            <a:round/>
            <a:headEnd type="none" w="med" len="med"/>
            <a:tailEnd type="none" w="med" len="med"/>
          </a:ln>
        </p:spPr>
        <p:txBody>
          <a:bodyPr lIns="91425" tIns="91425" rIns="91425" bIns="91425" anchor="t" anchorCtr="0">
            <a:noAutofit/>
          </a:bodyPr>
          <a:lstStyle/>
          <a:p>
            <a:pPr marL="0" lvl="0" indent="0" rtl="0">
              <a:spcBef>
                <a:spcPts val="0"/>
              </a:spcBef>
              <a:buNone/>
            </a:pPr>
            <a:r>
              <a:rPr lang="en-US" sz="2200" b="1">
                <a:latin typeface="Arial"/>
                <a:ea typeface="Arial"/>
                <a:cs typeface="Arial"/>
                <a:sym typeface="Arial"/>
              </a:rPr>
              <a:t>A monarchy is a government which is </a:t>
            </a:r>
            <a:r>
              <a:rPr lang="en-US" sz="2200" b="1">
                <a:highlight>
                  <a:srgbClr val="FFFF00"/>
                </a:highlight>
                <a:latin typeface="Arial"/>
                <a:ea typeface="Arial"/>
                <a:cs typeface="Arial"/>
                <a:sym typeface="Arial"/>
              </a:rPr>
              <a:t>headed by a royal family</a:t>
            </a:r>
            <a:r>
              <a:rPr lang="en-US" sz="2200" b="1">
                <a:latin typeface="Arial"/>
                <a:ea typeface="Arial"/>
                <a:cs typeface="Arial"/>
                <a:sym typeface="Arial"/>
              </a:rPr>
              <a:t>.  Leadership in the government </a:t>
            </a:r>
            <a:r>
              <a:rPr lang="en-US" sz="2200" b="1">
                <a:highlight>
                  <a:srgbClr val="FFFF00"/>
                </a:highlight>
                <a:latin typeface="Arial"/>
                <a:ea typeface="Arial"/>
                <a:cs typeface="Arial"/>
                <a:sym typeface="Arial"/>
              </a:rPr>
              <a:t>passes from one generation to the next</a:t>
            </a:r>
            <a:r>
              <a:rPr lang="en-US" sz="2200" b="1">
                <a:latin typeface="Arial"/>
                <a:ea typeface="Arial"/>
                <a:cs typeface="Arial"/>
                <a:sym typeface="Arial"/>
              </a:rPr>
              <a:t>.  An example of a monarchy is a country which is </a:t>
            </a:r>
            <a:r>
              <a:rPr lang="en-US" sz="2200" b="1">
                <a:highlight>
                  <a:srgbClr val="FFFF00"/>
                </a:highlight>
                <a:latin typeface="Arial"/>
                <a:ea typeface="Arial"/>
                <a:cs typeface="Arial"/>
                <a:sym typeface="Arial"/>
              </a:rPr>
              <a:t>ruled by a king or queen</a:t>
            </a:r>
            <a:r>
              <a:rPr lang="en-US" sz="2200" b="1">
                <a:latin typeface="Arial"/>
                <a:ea typeface="Arial"/>
                <a:cs typeface="Arial"/>
                <a:sym typeface="Arial"/>
              </a:rPr>
              <a:t>.  When the king/queen dies, his son or daughter automatically becomes the new monarch. There are </a:t>
            </a:r>
            <a:r>
              <a:rPr lang="en-US" sz="2200" b="1">
                <a:highlight>
                  <a:srgbClr val="FFFF00"/>
                </a:highlight>
                <a:latin typeface="Arial"/>
                <a:ea typeface="Arial"/>
                <a:cs typeface="Arial"/>
                <a:sym typeface="Arial"/>
              </a:rPr>
              <a:t>no elections</a:t>
            </a:r>
            <a:r>
              <a:rPr lang="en-US" sz="2200" b="1">
                <a:latin typeface="Arial"/>
                <a:ea typeface="Arial"/>
                <a:cs typeface="Arial"/>
                <a:sym typeface="Arial"/>
              </a:rPr>
              <a:t> for the leader.  A monarchy </a:t>
            </a:r>
            <a:r>
              <a:rPr lang="en-US" sz="2200" b="1">
                <a:highlight>
                  <a:srgbClr val="FFFF00"/>
                </a:highlight>
                <a:latin typeface="Arial"/>
                <a:ea typeface="Arial"/>
                <a:cs typeface="Arial"/>
                <a:sym typeface="Arial"/>
              </a:rPr>
              <a:t>may or may not have a law-making branch</a:t>
            </a:r>
            <a:r>
              <a:rPr lang="en-US" sz="2200" b="1">
                <a:latin typeface="Arial"/>
                <a:ea typeface="Arial"/>
                <a:cs typeface="Arial"/>
                <a:sym typeface="Arial"/>
              </a:rPr>
              <a:t> with </a:t>
            </a:r>
            <a:r>
              <a:rPr lang="en-US" sz="2200" b="1">
                <a:highlight>
                  <a:srgbClr val="FFFF00"/>
                </a:highlight>
                <a:latin typeface="Arial"/>
                <a:ea typeface="Arial"/>
                <a:cs typeface="Arial"/>
                <a:sym typeface="Arial"/>
              </a:rPr>
              <a:t>representatives</a:t>
            </a:r>
            <a:r>
              <a:rPr lang="en-US" sz="2200" b="1">
                <a:latin typeface="Arial"/>
                <a:ea typeface="Arial"/>
                <a:cs typeface="Arial"/>
                <a:sym typeface="Arial"/>
              </a:rPr>
              <a:t> from the people.  </a:t>
            </a:r>
          </a:p>
        </p:txBody>
      </p:sp>
      <p:sp>
        <p:nvSpPr>
          <p:cNvPr id="125" name="Shape 125"/>
          <p:cNvSpPr txBox="1"/>
          <p:nvPr/>
        </p:nvSpPr>
        <p:spPr>
          <a:xfrm>
            <a:off x="487650" y="5433375"/>
            <a:ext cx="8168700" cy="1168200"/>
          </a:xfrm>
          <a:prstGeom prst="rect">
            <a:avLst/>
          </a:prstGeom>
          <a:noFill/>
          <a:ln>
            <a:noFill/>
          </a:ln>
        </p:spPr>
        <p:txBody>
          <a:bodyPr lIns="91425" tIns="91425" rIns="91425" bIns="91425" anchor="t" anchorCtr="0">
            <a:noAutofit/>
          </a:bodyPr>
          <a:lstStyle/>
          <a:p>
            <a:pPr lvl="0" rtl="0">
              <a:spcBef>
                <a:spcPts val="0"/>
              </a:spcBef>
              <a:buClr>
                <a:schemeClr val="dk1"/>
              </a:buClr>
              <a:buSzPct val="50000"/>
              <a:buFont typeface="Arial"/>
              <a:buNone/>
            </a:pPr>
            <a:r>
              <a:rPr lang="en-US" sz="2200" b="1">
                <a:solidFill>
                  <a:srgbClr val="852F74"/>
                </a:solidFill>
                <a:latin typeface="Trebuchet MS"/>
                <a:ea typeface="Trebuchet MS"/>
                <a:cs typeface="Trebuchet MS"/>
                <a:sym typeface="Trebuchet MS"/>
              </a:rPr>
              <a:t>What is an example of a country ruled by a Monarchy today?</a:t>
            </a:r>
          </a:p>
          <a:p>
            <a:pPr marL="520700" lvl="1" indent="-251459" rtl="0">
              <a:spcBef>
                <a:spcPts val="600"/>
              </a:spcBef>
              <a:buClr>
                <a:srgbClr val="FF0000"/>
              </a:buClr>
              <a:buSzPct val="100000"/>
              <a:buFont typeface="Noto Sans Symbols"/>
              <a:buChar char="◼"/>
            </a:pPr>
            <a:r>
              <a:rPr lang="en-US" sz="2200" b="1">
                <a:solidFill>
                  <a:srgbClr val="FF0000"/>
                </a:solidFill>
                <a:latin typeface="Trebuchet MS"/>
                <a:ea typeface="Trebuchet MS"/>
                <a:cs typeface="Trebuchet MS"/>
                <a:sym typeface="Trebuchet MS"/>
              </a:rPr>
              <a:t>England</a:t>
            </a:r>
          </a:p>
        </p:txBody>
      </p:sp>
      <p:sp>
        <p:nvSpPr>
          <p:cNvPr id="126" name="Shape 126"/>
          <p:cNvSpPr txBox="1"/>
          <p:nvPr/>
        </p:nvSpPr>
        <p:spPr>
          <a:xfrm>
            <a:off x="0" y="320675"/>
            <a:ext cx="1938900" cy="469200"/>
          </a:xfrm>
          <a:prstGeom prst="rect">
            <a:avLst/>
          </a:prstGeom>
          <a:noFill/>
          <a:ln>
            <a:noFill/>
          </a:ln>
        </p:spPr>
        <p:txBody>
          <a:bodyPr lIns="91425" tIns="91425" rIns="91425" bIns="91425" anchor="ctr" anchorCtr="0">
            <a:noAutofit/>
          </a:bodyPr>
          <a:lstStyle/>
          <a:p>
            <a:pPr lvl="0" rtl="0">
              <a:spcBef>
                <a:spcPts val="0"/>
              </a:spcBef>
              <a:buNone/>
            </a:pPr>
            <a:r>
              <a:rPr lang="en-US" sz="1800" b="1">
                <a:solidFill>
                  <a:schemeClr val="accent6"/>
                </a:solidFill>
              </a:rPr>
              <a:t>Skill - I Do</a:t>
            </a:r>
          </a:p>
        </p:txBody>
      </p:sp>
      <p:sp>
        <p:nvSpPr>
          <p:cNvPr id="127" name="Shape 127"/>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None/>
            </a:pPr>
            <a:r>
              <a:rPr lang="en-US" b="1">
                <a:solidFill>
                  <a:schemeClr val="dk1"/>
                </a:solidFill>
                <a:latin typeface="Trebuchet MS"/>
                <a:ea typeface="Trebuchet MS"/>
                <a:cs typeface="Trebuchet MS"/>
                <a:sym typeface="Trebuchet MS"/>
              </a:rPr>
              <a:t>Skill Steps:</a:t>
            </a:r>
          </a:p>
          <a:p>
            <a:pPr lvl="0" rtl="0">
              <a:spcBef>
                <a:spcPts val="600"/>
              </a:spcBef>
              <a:buNone/>
            </a:pPr>
            <a:r>
              <a:rPr lang="en-US" b="1">
                <a:solidFill>
                  <a:schemeClr val="dk1"/>
                </a:solidFill>
                <a:latin typeface="Trebuchet MS"/>
                <a:ea typeface="Trebuchet MS"/>
                <a:cs typeface="Trebuchet MS"/>
                <a:sym typeface="Trebuchet MS"/>
              </a:rPr>
              <a:t>Step 1:  </a:t>
            </a:r>
            <a:r>
              <a:rPr lang="en-US" b="1">
                <a:solidFill>
                  <a:srgbClr val="FF0000"/>
                </a:solidFill>
                <a:latin typeface="Trebuchet MS"/>
                <a:ea typeface="Trebuchet MS"/>
                <a:cs typeface="Trebuchet MS"/>
                <a:sym typeface="Trebuchet MS"/>
              </a:rPr>
              <a:t>Read the text</a:t>
            </a:r>
          </a:p>
          <a:p>
            <a:pPr lvl="0" rtl="0">
              <a:spcBef>
                <a:spcPts val="600"/>
              </a:spcBef>
              <a:buNone/>
            </a:pPr>
            <a:r>
              <a:rPr lang="en-US" b="1">
                <a:solidFill>
                  <a:schemeClr val="dk1"/>
                </a:solidFill>
                <a:latin typeface="Trebuchet MS"/>
                <a:ea typeface="Trebuchet MS"/>
                <a:cs typeface="Trebuchet MS"/>
                <a:sym typeface="Trebuchet MS"/>
              </a:rPr>
              <a:t>Step 2:  </a:t>
            </a:r>
            <a:r>
              <a:rPr lang="en-US" b="1">
                <a:solidFill>
                  <a:srgbClr val="FF0000"/>
                </a:solidFill>
                <a:latin typeface="Trebuchet MS"/>
                <a:ea typeface="Trebuchet MS"/>
                <a:cs typeface="Trebuchet MS"/>
                <a:sym typeface="Trebuchet MS"/>
              </a:rPr>
              <a:t>Highlight the characteristics</a:t>
            </a:r>
            <a:r>
              <a:rPr lang="en-US" b="1">
                <a:solidFill>
                  <a:schemeClr val="dk1"/>
                </a:solidFill>
                <a:latin typeface="Trebuchet MS"/>
                <a:ea typeface="Trebuchet MS"/>
                <a:cs typeface="Trebuchet MS"/>
                <a:sym typeface="Trebuchet MS"/>
              </a:rPr>
              <a:t> that describe each kind of government.</a:t>
            </a:r>
          </a:p>
          <a:p>
            <a:pPr lvl="0" rtl="0">
              <a:spcBef>
                <a:spcPts val="600"/>
              </a:spcBef>
              <a:buNone/>
            </a:pPr>
            <a:r>
              <a:rPr lang="en-US" b="1">
                <a:solidFill>
                  <a:schemeClr val="dk1"/>
                </a:solidFill>
                <a:latin typeface="Trebuchet MS"/>
                <a:ea typeface="Trebuchet MS"/>
                <a:cs typeface="Trebuchet MS"/>
                <a:sym typeface="Trebuchet MS"/>
              </a:rPr>
              <a:t>Step 3:  </a:t>
            </a:r>
            <a:r>
              <a:rPr lang="en-US" b="1">
                <a:solidFill>
                  <a:srgbClr val="FF0000"/>
                </a:solidFill>
                <a:latin typeface="Trebuchet MS"/>
                <a:ea typeface="Trebuchet MS"/>
                <a:cs typeface="Trebuchet MS"/>
                <a:sym typeface="Trebuchet MS"/>
              </a:rPr>
              <a:t>Write the characteristics</a:t>
            </a:r>
            <a:r>
              <a:rPr lang="en-US" b="1">
                <a:solidFill>
                  <a:schemeClr val="dk1"/>
                </a:solidFill>
                <a:latin typeface="Trebuchet MS"/>
                <a:ea typeface="Trebuchet MS"/>
                <a:cs typeface="Trebuchet MS"/>
                <a:sym typeface="Trebuchet MS"/>
              </a:rPr>
              <a:t> on the comparison chart.</a:t>
            </a:r>
          </a:p>
          <a:p>
            <a:pPr lvl="0" rtl="0">
              <a:spcBef>
                <a:spcPts val="600"/>
              </a:spcBef>
              <a:buNone/>
            </a:pPr>
            <a:r>
              <a:rPr lang="en-US" b="1">
                <a:solidFill>
                  <a:schemeClr val="dk1"/>
                </a:solidFill>
                <a:latin typeface="Trebuchet MS"/>
                <a:ea typeface="Trebuchet MS"/>
                <a:cs typeface="Trebuchet MS"/>
                <a:sym typeface="Trebuchet MS"/>
              </a:rPr>
              <a:t>Step 4:  </a:t>
            </a:r>
            <a:r>
              <a:rPr lang="en-US" b="1">
                <a:solidFill>
                  <a:srgbClr val="FF0000"/>
                </a:solidFill>
                <a:latin typeface="Trebuchet MS"/>
                <a:ea typeface="Trebuchet MS"/>
                <a:cs typeface="Trebuchet MS"/>
                <a:sym typeface="Trebuchet MS"/>
              </a:rPr>
              <a:t>Write a paragraph comparing and contrasting</a:t>
            </a:r>
            <a:r>
              <a:rPr lang="en-US" b="1">
                <a:solidFill>
                  <a:schemeClr val="dk1"/>
                </a:solidFill>
                <a:latin typeface="Trebuchet MS"/>
                <a:ea typeface="Trebuchet MS"/>
                <a:cs typeface="Trebuchet MS"/>
                <a:sym typeface="Trebuchet MS"/>
              </a:rPr>
              <a:t> the different kinds of governments.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457200" y="323850"/>
            <a:ext cx="7242299" cy="771299"/>
          </a:xfrm>
          <a:prstGeom prst="rect">
            <a:avLst/>
          </a:prstGeom>
          <a:noFill/>
          <a:ln>
            <a:noFill/>
          </a:ln>
        </p:spPr>
        <p:txBody>
          <a:bodyPr lIns="45700" tIns="0" rIns="45700" bIns="0" anchor="b" anchorCtr="0">
            <a:noAutofit/>
          </a:bodyPr>
          <a:lstStyle/>
          <a:p>
            <a:pPr marL="0" marR="0" lvl="0" indent="0" algn="ctr" rtl="0">
              <a:lnSpc>
                <a:spcPct val="100000"/>
              </a:lnSpc>
              <a:spcBef>
                <a:spcPts val="0"/>
              </a:spcBef>
              <a:spcAft>
                <a:spcPts val="0"/>
              </a:spcAft>
              <a:buClr>
                <a:srgbClr val="FEF7F0"/>
              </a:buClr>
              <a:buSzPct val="25000"/>
              <a:buFont typeface="Trebuchet MS"/>
              <a:buNone/>
            </a:pPr>
            <a:r>
              <a:rPr lang="en-US" sz="3800" b="1" i="0" u="none" strike="noStrike" cap="none">
                <a:solidFill>
                  <a:srgbClr val="852F74"/>
                </a:solidFill>
                <a:latin typeface="Trebuchet MS"/>
                <a:ea typeface="Trebuchet MS"/>
                <a:cs typeface="Trebuchet MS"/>
                <a:sym typeface="Trebuchet MS"/>
              </a:rPr>
              <a:t>DEMOCRACY</a:t>
            </a:r>
          </a:p>
        </p:txBody>
      </p:sp>
      <p:sp>
        <p:nvSpPr>
          <p:cNvPr id="133" name="Shape 133"/>
          <p:cNvSpPr txBox="1">
            <a:spLocks noGrp="1"/>
          </p:cNvSpPr>
          <p:nvPr>
            <p:ph type="body" idx="1"/>
          </p:nvPr>
        </p:nvSpPr>
        <p:spPr>
          <a:xfrm>
            <a:off x="228600" y="1376350"/>
            <a:ext cx="6101700" cy="51045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200" b="1" i="0" u="none">
                <a:solidFill>
                  <a:schemeClr val="dk1"/>
                </a:solidFill>
                <a:latin typeface="Trebuchet MS"/>
                <a:ea typeface="Trebuchet MS"/>
                <a:cs typeface="Trebuchet MS"/>
                <a:sym typeface="Trebuchet MS"/>
              </a:rPr>
              <a:t>Democracies are a pretty new form of government.  In a democracy, citizens of the country are able to select the government.  This is done through periodic elections. </a:t>
            </a:r>
            <a:r>
              <a:rPr lang="en-US" sz="2200" b="1"/>
              <a:t>These elections give the citizens a voice (a say) in how the government works.  </a:t>
            </a:r>
            <a:r>
              <a:rPr lang="en-US" sz="2200" b="1" i="0" u="none">
                <a:solidFill>
                  <a:schemeClr val="dk1"/>
                </a:solidFill>
                <a:latin typeface="Trebuchet MS"/>
                <a:ea typeface="Trebuchet MS"/>
                <a:cs typeface="Trebuchet MS"/>
                <a:sym typeface="Trebuchet MS"/>
              </a:rPr>
              <a:t>A democracy operates under a written set of rules (constitution) which describes the powers and limitations of the government.  An unpopular leader can be "fired" by the people when he is not re-elected.</a:t>
            </a:r>
            <a:r>
              <a:rPr lang="en-US" sz="2200" b="1"/>
              <a:t>  </a:t>
            </a:r>
            <a:r>
              <a:rPr lang="en-US" sz="2200" b="1" i="0" u="none">
                <a:solidFill>
                  <a:schemeClr val="dk1"/>
                </a:solidFill>
                <a:latin typeface="Trebuchet MS"/>
                <a:ea typeface="Trebuchet MS"/>
                <a:cs typeface="Trebuchet MS"/>
                <a:sym typeface="Trebuchet MS"/>
              </a:rPr>
              <a:t>Democracies rule "with the consent of the governed".</a:t>
            </a:r>
          </a:p>
          <a:p>
            <a:pPr marL="0" marR="0" lvl="0" indent="0" algn="l" rtl="0">
              <a:lnSpc>
                <a:spcPct val="100000"/>
              </a:lnSpc>
              <a:spcBef>
                <a:spcPts val="600"/>
              </a:spcBef>
              <a:spcAft>
                <a:spcPts val="0"/>
              </a:spcAft>
              <a:buNone/>
            </a:pPr>
            <a:endParaRPr sz="1400" b="1">
              <a:solidFill>
                <a:srgbClr val="852F74"/>
              </a:solidFill>
            </a:endParaRPr>
          </a:p>
          <a:p>
            <a:pPr marL="0" marR="0" lvl="0" indent="0" algn="l" rtl="0">
              <a:lnSpc>
                <a:spcPct val="100000"/>
              </a:lnSpc>
              <a:spcBef>
                <a:spcPts val="600"/>
              </a:spcBef>
              <a:spcAft>
                <a:spcPts val="0"/>
              </a:spcAft>
              <a:buNone/>
            </a:pPr>
            <a:r>
              <a:rPr lang="en-US" sz="2200" b="1" i="0" u="none">
                <a:solidFill>
                  <a:srgbClr val="852F74"/>
                </a:solidFill>
                <a:latin typeface="Trebuchet MS"/>
                <a:ea typeface="Trebuchet MS"/>
                <a:cs typeface="Trebuchet MS"/>
                <a:sym typeface="Trebuchet MS"/>
              </a:rPr>
              <a:t>What is an example of a country with a Democracy today?</a:t>
            </a:r>
          </a:p>
          <a:p>
            <a:pPr marL="0" marR="0" lvl="0" indent="0" algn="l" rtl="0">
              <a:lnSpc>
                <a:spcPct val="100000"/>
              </a:lnSpc>
              <a:spcBef>
                <a:spcPts val="600"/>
              </a:spcBef>
              <a:spcAft>
                <a:spcPts val="0"/>
              </a:spcAft>
              <a:buNone/>
            </a:pPr>
            <a:r>
              <a:rPr lang="en-US" sz="2200" b="1" i="0" u="none">
                <a:solidFill>
                  <a:schemeClr val="dk1"/>
                </a:solidFill>
                <a:latin typeface="Trebuchet MS"/>
                <a:ea typeface="Trebuchet MS"/>
                <a:cs typeface="Trebuchet MS"/>
                <a:sym typeface="Trebuchet MS"/>
              </a:rPr>
              <a:t>  </a:t>
            </a:r>
          </a:p>
        </p:txBody>
      </p:sp>
      <p:sp>
        <p:nvSpPr>
          <p:cNvPr id="134" name="Shape 134"/>
          <p:cNvSpPr txBox="1"/>
          <p:nvPr/>
        </p:nvSpPr>
        <p:spPr>
          <a:xfrm>
            <a:off x="207900" y="277250"/>
            <a:ext cx="2050499" cy="415500"/>
          </a:xfrm>
          <a:prstGeom prst="rect">
            <a:avLst/>
          </a:prstGeom>
          <a:noFill/>
          <a:ln>
            <a:noFill/>
          </a:ln>
        </p:spPr>
        <p:txBody>
          <a:bodyPr lIns="91425" tIns="91425" rIns="91425" bIns="91425" anchor="t" anchorCtr="0">
            <a:noAutofit/>
          </a:bodyPr>
          <a:lstStyle/>
          <a:p>
            <a:pPr lvl="0" rtl="0">
              <a:spcBef>
                <a:spcPts val="0"/>
              </a:spcBef>
              <a:buNone/>
            </a:pPr>
            <a:r>
              <a:rPr lang="en-US" sz="1800" b="1">
                <a:solidFill>
                  <a:schemeClr val="accent6"/>
                </a:solidFill>
              </a:rPr>
              <a:t>Skill - We Do</a:t>
            </a:r>
          </a:p>
        </p:txBody>
      </p:sp>
      <p:sp>
        <p:nvSpPr>
          <p:cNvPr id="135" name="Shape 135"/>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None/>
            </a:pPr>
            <a:r>
              <a:rPr lang="en-US" b="1">
                <a:solidFill>
                  <a:schemeClr val="dk1"/>
                </a:solidFill>
                <a:latin typeface="Trebuchet MS"/>
                <a:ea typeface="Trebuchet MS"/>
                <a:cs typeface="Trebuchet MS"/>
                <a:sym typeface="Trebuchet MS"/>
              </a:rPr>
              <a:t>Skill Steps:</a:t>
            </a:r>
          </a:p>
          <a:p>
            <a:pPr lvl="0" rtl="0">
              <a:spcBef>
                <a:spcPts val="600"/>
              </a:spcBef>
              <a:buNone/>
            </a:pPr>
            <a:r>
              <a:rPr lang="en-US" b="1">
                <a:solidFill>
                  <a:schemeClr val="dk1"/>
                </a:solidFill>
                <a:latin typeface="Trebuchet MS"/>
                <a:ea typeface="Trebuchet MS"/>
                <a:cs typeface="Trebuchet MS"/>
                <a:sym typeface="Trebuchet MS"/>
              </a:rPr>
              <a:t>Step 1:  </a:t>
            </a:r>
            <a:r>
              <a:rPr lang="en-US" b="1">
                <a:solidFill>
                  <a:srgbClr val="FF0000"/>
                </a:solidFill>
                <a:latin typeface="Trebuchet MS"/>
                <a:ea typeface="Trebuchet MS"/>
                <a:cs typeface="Trebuchet MS"/>
                <a:sym typeface="Trebuchet MS"/>
              </a:rPr>
              <a:t>Read the text</a:t>
            </a:r>
          </a:p>
          <a:p>
            <a:pPr lvl="0" rtl="0">
              <a:spcBef>
                <a:spcPts val="600"/>
              </a:spcBef>
              <a:buNone/>
            </a:pPr>
            <a:r>
              <a:rPr lang="en-US" b="1">
                <a:solidFill>
                  <a:schemeClr val="dk1"/>
                </a:solidFill>
                <a:latin typeface="Trebuchet MS"/>
                <a:ea typeface="Trebuchet MS"/>
                <a:cs typeface="Trebuchet MS"/>
                <a:sym typeface="Trebuchet MS"/>
              </a:rPr>
              <a:t>Step 2:  </a:t>
            </a:r>
            <a:r>
              <a:rPr lang="en-US" b="1">
                <a:solidFill>
                  <a:srgbClr val="FF0000"/>
                </a:solidFill>
                <a:latin typeface="Trebuchet MS"/>
                <a:ea typeface="Trebuchet MS"/>
                <a:cs typeface="Trebuchet MS"/>
                <a:sym typeface="Trebuchet MS"/>
              </a:rPr>
              <a:t>Highlight the characteristics</a:t>
            </a:r>
            <a:r>
              <a:rPr lang="en-US" b="1">
                <a:solidFill>
                  <a:schemeClr val="dk1"/>
                </a:solidFill>
                <a:latin typeface="Trebuchet MS"/>
                <a:ea typeface="Trebuchet MS"/>
                <a:cs typeface="Trebuchet MS"/>
                <a:sym typeface="Trebuchet MS"/>
              </a:rPr>
              <a:t> that describe each kind of government.</a:t>
            </a:r>
          </a:p>
          <a:p>
            <a:pPr lvl="0" rtl="0">
              <a:spcBef>
                <a:spcPts val="600"/>
              </a:spcBef>
              <a:buNone/>
            </a:pPr>
            <a:r>
              <a:rPr lang="en-US" b="1">
                <a:solidFill>
                  <a:schemeClr val="dk1"/>
                </a:solidFill>
                <a:latin typeface="Trebuchet MS"/>
                <a:ea typeface="Trebuchet MS"/>
                <a:cs typeface="Trebuchet MS"/>
                <a:sym typeface="Trebuchet MS"/>
              </a:rPr>
              <a:t>Step 3:  </a:t>
            </a:r>
            <a:r>
              <a:rPr lang="en-US" b="1">
                <a:solidFill>
                  <a:srgbClr val="FF0000"/>
                </a:solidFill>
                <a:latin typeface="Trebuchet MS"/>
                <a:ea typeface="Trebuchet MS"/>
                <a:cs typeface="Trebuchet MS"/>
                <a:sym typeface="Trebuchet MS"/>
              </a:rPr>
              <a:t>Write the characteristics</a:t>
            </a:r>
            <a:r>
              <a:rPr lang="en-US" b="1">
                <a:solidFill>
                  <a:schemeClr val="dk1"/>
                </a:solidFill>
                <a:latin typeface="Trebuchet MS"/>
                <a:ea typeface="Trebuchet MS"/>
                <a:cs typeface="Trebuchet MS"/>
                <a:sym typeface="Trebuchet MS"/>
              </a:rPr>
              <a:t> on the comparison chart.</a:t>
            </a:r>
          </a:p>
          <a:p>
            <a:pPr lvl="0" rtl="0">
              <a:spcBef>
                <a:spcPts val="600"/>
              </a:spcBef>
              <a:buNone/>
            </a:pPr>
            <a:r>
              <a:rPr lang="en-US" b="1">
                <a:solidFill>
                  <a:schemeClr val="dk1"/>
                </a:solidFill>
                <a:latin typeface="Trebuchet MS"/>
                <a:ea typeface="Trebuchet MS"/>
                <a:cs typeface="Trebuchet MS"/>
                <a:sym typeface="Trebuchet MS"/>
              </a:rPr>
              <a:t>Step 4:  </a:t>
            </a:r>
            <a:r>
              <a:rPr lang="en-US" b="1">
                <a:solidFill>
                  <a:srgbClr val="FF0000"/>
                </a:solidFill>
                <a:latin typeface="Trebuchet MS"/>
                <a:ea typeface="Trebuchet MS"/>
                <a:cs typeface="Trebuchet MS"/>
                <a:sym typeface="Trebuchet MS"/>
              </a:rPr>
              <a:t>Write a paragraph comparing and contrasting</a:t>
            </a:r>
            <a:r>
              <a:rPr lang="en-US" b="1">
                <a:solidFill>
                  <a:schemeClr val="dk1"/>
                </a:solidFill>
                <a:latin typeface="Trebuchet MS"/>
                <a:ea typeface="Trebuchet MS"/>
                <a:cs typeface="Trebuchet MS"/>
                <a:sym typeface="Trebuchet MS"/>
              </a:rPr>
              <a:t> the different kinds of governments.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57200" y="323850"/>
            <a:ext cx="7242300" cy="771300"/>
          </a:xfrm>
          <a:prstGeom prst="rect">
            <a:avLst/>
          </a:prstGeom>
          <a:noFill/>
          <a:ln>
            <a:noFill/>
          </a:ln>
        </p:spPr>
        <p:txBody>
          <a:bodyPr lIns="45700" tIns="0" rIns="45700" bIns="0" anchor="b" anchorCtr="0">
            <a:noAutofit/>
          </a:bodyPr>
          <a:lstStyle/>
          <a:p>
            <a:pPr marL="0" marR="0" lvl="0" indent="0" algn="ctr" rtl="0">
              <a:lnSpc>
                <a:spcPct val="100000"/>
              </a:lnSpc>
              <a:spcBef>
                <a:spcPts val="0"/>
              </a:spcBef>
              <a:spcAft>
                <a:spcPts val="0"/>
              </a:spcAft>
              <a:buClr>
                <a:srgbClr val="FEF7F0"/>
              </a:buClr>
              <a:buSzPct val="25000"/>
              <a:buFont typeface="Trebuchet MS"/>
              <a:buNone/>
            </a:pPr>
            <a:r>
              <a:rPr lang="en-US" sz="3800" b="1" i="0" u="none" strike="noStrike" cap="none">
                <a:solidFill>
                  <a:srgbClr val="852F74"/>
                </a:solidFill>
                <a:latin typeface="Trebuchet MS"/>
                <a:ea typeface="Trebuchet MS"/>
                <a:cs typeface="Trebuchet MS"/>
                <a:sym typeface="Trebuchet MS"/>
              </a:rPr>
              <a:t>DEMOCRACY</a:t>
            </a:r>
          </a:p>
        </p:txBody>
      </p:sp>
      <p:sp>
        <p:nvSpPr>
          <p:cNvPr id="141" name="Shape 141"/>
          <p:cNvSpPr txBox="1">
            <a:spLocks noGrp="1"/>
          </p:cNvSpPr>
          <p:nvPr>
            <p:ph type="body" idx="1"/>
          </p:nvPr>
        </p:nvSpPr>
        <p:spPr>
          <a:xfrm>
            <a:off x="207900" y="1216475"/>
            <a:ext cx="6277800" cy="53763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200" b="1" i="0" u="none">
                <a:solidFill>
                  <a:schemeClr val="dk1"/>
                </a:solidFill>
                <a:latin typeface="Trebuchet MS"/>
                <a:ea typeface="Trebuchet MS"/>
                <a:cs typeface="Trebuchet MS"/>
                <a:sym typeface="Trebuchet MS"/>
              </a:rPr>
              <a:t>Democracies are a pretty new form of government.  In a democracy, </a:t>
            </a:r>
            <a:r>
              <a:rPr lang="en-US" sz="2200" b="1" i="0" u="none">
                <a:solidFill>
                  <a:schemeClr val="dk1"/>
                </a:solidFill>
                <a:highlight>
                  <a:srgbClr val="FFFF00"/>
                </a:highlight>
                <a:latin typeface="Trebuchet MS"/>
                <a:ea typeface="Trebuchet MS"/>
                <a:cs typeface="Trebuchet MS"/>
                <a:sym typeface="Trebuchet MS"/>
              </a:rPr>
              <a:t>citizens</a:t>
            </a:r>
            <a:r>
              <a:rPr lang="en-US" sz="2200" b="1" i="0" u="none">
                <a:solidFill>
                  <a:schemeClr val="dk1"/>
                </a:solidFill>
                <a:latin typeface="Trebuchet MS"/>
                <a:ea typeface="Trebuchet MS"/>
                <a:cs typeface="Trebuchet MS"/>
                <a:sym typeface="Trebuchet MS"/>
              </a:rPr>
              <a:t> of the country are able to </a:t>
            </a:r>
            <a:r>
              <a:rPr lang="en-US" sz="2200" b="1" i="0" u="none">
                <a:solidFill>
                  <a:schemeClr val="dk1"/>
                </a:solidFill>
                <a:highlight>
                  <a:srgbClr val="FFFF00"/>
                </a:highlight>
                <a:latin typeface="Trebuchet MS"/>
                <a:ea typeface="Trebuchet MS"/>
                <a:cs typeface="Trebuchet MS"/>
                <a:sym typeface="Trebuchet MS"/>
              </a:rPr>
              <a:t>select the government</a:t>
            </a:r>
            <a:r>
              <a:rPr lang="en-US" sz="2200" b="1" i="0" u="none">
                <a:solidFill>
                  <a:schemeClr val="dk1"/>
                </a:solidFill>
                <a:latin typeface="Trebuchet MS"/>
                <a:ea typeface="Trebuchet MS"/>
                <a:cs typeface="Trebuchet MS"/>
                <a:sym typeface="Trebuchet MS"/>
              </a:rPr>
              <a:t>.  This is done through periodic </a:t>
            </a:r>
            <a:r>
              <a:rPr lang="en-US" sz="2200" b="1" i="0" u="none">
                <a:solidFill>
                  <a:schemeClr val="dk1"/>
                </a:solidFill>
                <a:highlight>
                  <a:srgbClr val="FFFF00"/>
                </a:highlight>
                <a:latin typeface="Trebuchet MS"/>
                <a:ea typeface="Trebuchet MS"/>
                <a:cs typeface="Trebuchet MS"/>
                <a:sym typeface="Trebuchet MS"/>
              </a:rPr>
              <a:t>elections</a:t>
            </a:r>
            <a:r>
              <a:rPr lang="en-US" sz="2200" b="1" i="0" u="none">
                <a:solidFill>
                  <a:schemeClr val="dk1"/>
                </a:solidFill>
                <a:latin typeface="Trebuchet MS"/>
                <a:ea typeface="Trebuchet MS"/>
                <a:cs typeface="Trebuchet MS"/>
                <a:sym typeface="Trebuchet MS"/>
              </a:rPr>
              <a:t>.</a:t>
            </a:r>
            <a:r>
              <a:rPr lang="en-US" sz="2200" b="1"/>
              <a:t> These elections give the </a:t>
            </a:r>
            <a:r>
              <a:rPr lang="en-US" sz="2200" b="1">
                <a:highlight>
                  <a:srgbClr val="FFFF00"/>
                </a:highlight>
              </a:rPr>
              <a:t>citizens a voice (a say) in how the government works</a:t>
            </a:r>
            <a:r>
              <a:rPr lang="en-US" sz="2200" b="1"/>
              <a:t>.  A</a:t>
            </a:r>
            <a:r>
              <a:rPr lang="en-US" sz="2200" b="1" i="0" u="none">
                <a:solidFill>
                  <a:schemeClr val="dk1"/>
                </a:solidFill>
                <a:latin typeface="Trebuchet MS"/>
                <a:ea typeface="Trebuchet MS"/>
                <a:cs typeface="Trebuchet MS"/>
                <a:sym typeface="Trebuchet MS"/>
              </a:rPr>
              <a:t> democracy operates under a </a:t>
            </a:r>
            <a:r>
              <a:rPr lang="en-US" sz="2200" b="1" i="0" u="none">
                <a:solidFill>
                  <a:schemeClr val="dk1"/>
                </a:solidFill>
                <a:highlight>
                  <a:srgbClr val="FFFF00"/>
                </a:highlight>
                <a:latin typeface="Trebuchet MS"/>
                <a:ea typeface="Trebuchet MS"/>
                <a:cs typeface="Trebuchet MS"/>
                <a:sym typeface="Trebuchet MS"/>
              </a:rPr>
              <a:t>written set of rules (constitution)</a:t>
            </a:r>
            <a:r>
              <a:rPr lang="en-US" sz="2200" b="1" i="0" u="none">
                <a:solidFill>
                  <a:schemeClr val="dk1"/>
                </a:solidFill>
                <a:latin typeface="Trebuchet MS"/>
                <a:ea typeface="Trebuchet MS"/>
                <a:cs typeface="Trebuchet MS"/>
                <a:sym typeface="Trebuchet MS"/>
              </a:rPr>
              <a:t> which describes the powers and limitations of the government.  An unpopular </a:t>
            </a:r>
            <a:r>
              <a:rPr lang="en-US" sz="2200" b="1" i="0" u="none">
                <a:solidFill>
                  <a:schemeClr val="dk1"/>
                </a:solidFill>
                <a:highlight>
                  <a:srgbClr val="FFFF00"/>
                </a:highlight>
                <a:latin typeface="Trebuchet MS"/>
                <a:ea typeface="Trebuchet MS"/>
                <a:cs typeface="Trebuchet MS"/>
                <a:sym typeface="Trebuchet MS"/>
              </a:rPr>
              <a:t>leader can be "fired" by the people</a:t>
            </a:r>
            <a:r>
              <a:rPr lang="en-US" sz="2200" b="1" i="0" u="none">
                <a:solidFill>
                  <a:schemeClr val="dk1"/>
                </a:solidFill>
                <a:latin typeface="Trebuchet MS"/>
                <a:ea typeface="Trebuchet MS"/>
                <a:cs typeface="Trebuchet MS"/>
                <a:sym typeface="Trebuchet MS"/>
              </a:rPr>
              <a:t> when he is not re-elected.</a:t>
            </a:r>
            <a:r>
              <a:rPr lang="en-US" sz="2200" b="1"/>
              <a:t>  </a:t>
            </a:r>
            <a:r>
              <a:rPr lang="en-US" sz="2200" b="1" i="0" u="none">
                <a:solidFill>
                  <a:schemeClr val="dk1"/>
                </a:solidFill>
                <a:latin typeface="Trebuchet MS"/>
                <a:ea typeface="Trebuchet MS"/>
                <a:cs typeface="Trebuchet MS"/>
                <a:sym typeface="Trebuchet MS"/>
              </a:rPr>
              <a:t>Democracies rule "with the </a:t>
            </a:r>
            <a:r>
              <a:rPr lang="en-US" sz="2200" b="1" i="0" u="none">
                <a:solidFill>
                  <a:schemeClr val="dk1"/>
                </a:solidFill>
                <a:highlight>
                  <a:srgbClr val="FFFF00"/>
                </a:highlight>
                <a:latin typeface="Trebuchet MS"/>
                <a:ea typeface="Trebuchet MS"/>
                <a:cs typeface="Trebuchet MS"/>
                <a:sym typeface="Trebuchet MS"/>
              </a:rPr>
              <a:t>consent of the governed</a:t>
            </a:r>
            <a:r>
              <a:rPr lang="en-US" sz="2200" b="1" i="0" u="none">
                <a:solidFill>
                  <a:schemeClr val="dk1"/>
                </a:solidFill>
                <a:latin typeface="Trebuchet MS"/>
                <a:ea typeface="Trebuchet MS"/>
                <a:cs typeface="Trebuchet MS"/>
                <a:sym typeface="Trebuchet MS"/>
              </a:rPr>
              <a:t>".</a:t>
            </a:r>
          </a:p>
          <a:p>
            <a:pPr marL="0" marR="0" lvl="0" indent="0" algn="l" rtl="0">
              <a:lnSpc>
                <a:spcPct val="100000"/>
              </a:lnSpc>
              <a:spcBef>
                <a:spcPts val="600"/>
              </a:spcBef>
              <a:spcAft>
                <a:spcPts val="0"/>
              </a:spcAft>
              <a:buNone/>
            </a:pPr>
            <a:endParaRPr sz="2200" b="1">
              <a:solidFill>
                <a:srgbClr val="852F74"/>
              </a:solidFill>
            </a:endParaRPr>
          </a:p>
          <a:p>
            <a:pPr marL="0" marR="0" lvl="0" indent="0" algn="l" rtl="0">
              <a:lnSpc>
                <a:spcPct val="100000"/>
              </a:lnSpc>
              <a:spcBef>
                <a:spcPts val="600"/>
              </a:spcBef>
              <a:spcAft>
                <a:spcPts val="0"/>
              </a:spcAft>
              <a:buNone/>
            </a:pPr>
            <a:r>
              <a:rPr lang="en-US" sz="2200" b="1" i="0" u="none">
                <a:solidFill>
                  <a:srgbClr val="852F74"/>
                </a:solidFill>
                <a:latin typeface="Trebuchet MS"/>
                <a:ea typeface="Trebuchet MS"/>
                <a:cs typeface="Trebuchet MS"/>
                <a:sym typeface="Trebuchet MS"/>
              </a:rPr>
              <a:t>What is an example of a country with a Democracy today?</a:t>
            </a:r>
          </a:p>
          <a:p>
            <a:pPr marL="0" marR="0" lvl="0" indent="0" algn="l" rtl="0">
              <a:lnSpc>
                <a:spcPct val="100000"/>
              </a:lnSpc>
              <a:spcBef>
                <a:spcPts val="0"/>
              </a:spcBef>
              <a:spcAft>
                <a:spcPts val="0"/>
              </a:spcAft>
              <a:buNone/>
            </a:pPr>
            <a:r>
              <a:rPr lang="en-US" sz="2200" b="1">
                <a:solidFill>
                  <a:srgbClr val="FF0000"/>
                </a:solidFill>
              </a:rPr>
              <a:t>Germany</a:t>
            </a:r>
          </a:p>
          <a:p>
            <a:pPr marL="0" marR="0" lvl="0" indent="0" algn="l" rtl="0">
              <a:lnSpc>
                <a:spcPct val="100000"/>
              </a:lnSpc>
              <a:spcBef>
                <a:spcPts val="600"/>
              </a:spcBef>
              <a:spcAft>
                <a:spcPts val="0"/>
              </a:spcAft>
              <a:buNone/>
            </a:pPr>
            <a:r>
              <a:rPr lang="en-US" sz="2200" b="1" i="0" u="none">
                <a:solidFill>
                  <a:schemeClr val="dk1"/>
                </a:solidFill>
                <a:latin typeface="Trebuchet MS"/>
                <a:ea typeface="Trebuchet MS"/>
                <a:cs typeface="Trebuchet MS"/>
                <a:sym typeface="Trebuchet MS"/>
              </a:rPr>
              <a:t>  </a:t>
            </a:r>
          </a:p>
        </p:txBody>
      </p:sp>
      <p:sp>
        <p:nvSpPr>
          <p:cNvPr id="142" name="Shape 142"/>
          <p:cNvSpPr txBox="1"/>
          <p:nvPr/>
        </p:nvSpPr>
        <p:spPr>
          <a:xfrm>
            <a:off x="207900" y="277250"/>
            <a:ext cx="2050500" cy="415500"/>
          </a:xfrm>
          <a:prstGeom prst="rect">
            <a:avLst/>
          </a:prstGeom>
          <a:noFill/>
          <a:ln>
            <a:noFill/>
          </a:ln>
        </p:spPr>
        <p:txBody>
          <a:bodyPr lIns="91425" tIns="91425" rIns="91425" bIns="91425" anchor="t" anchorCtr="0">
            <a:noAutofit/>
          </a:bodyPr>
          <a:lstStyle/>
          <a:p>
            <a:pPr lvl="0" rtl="0">
              <a:spcBef>
                <a:spcPts val="0"/>
              </a:spcBef>
              <a:buNone/>
            </a:pPr>
            <a:r>
              <a:rPr lang="en-US" sz="1800" b="1">
                <a:solidFill>
                  <a:schemeClr val="accent6"/>
                </a:solidFill>
              </a:rPr>
              <a:t>Skill - We Do</a:t>
            </a:r>
          </a:p>
        </p:txBody>
      </p:sp>
      <p:sp>
        <p:nvSpPr>
          <p:cNvPr id="143" name="Shape 143"/>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None/>
            </a:pPr>
            <a:r>
              <a:rPr lang="en-US" b="1">
                <a:solidFill>
                  <a:schemeClr val="dk1"/>
                </a:solidFill>
                <a:latin typeface="Trebuchet MS"/>
                <a:ea typeface="Trebuchet MS"/>
                <a:cs typeface="Trebuchet MS"/>
                <a:sym typeface="Trebuchet MS"/>
              </a:rPr>
              <a:t>Skill Steps:</a:t>
            </a:r>
          </a:p>
          <a:p>
            <a:pPr lvl="0" rtl="0">
              <a:spcBef>
                <a:spcPts val="600"/>
              </a:spcBef>
              <a:buNone/>
            </a:pPr>
            <a:r>
              <a:rPr lang="en-US" b="1">
                <a:solidFill>
                  <a:schemeClr val="dk1"/>
                </a:solidFill>
                <a:latin typeface="Trebuchet MS"/>
                <a:ea typeface="Trebuchet MS"/>
                <a:cs typeface="Trebuchet MS"/>
                <a:sym typeface="Trebuchet MS"/>
              </a:rPr>
              <a:t>Step 1:  </a:t>
            </a:r>
            <a:r>
              <a:rPr lang="en-US" b="1">
                <a:solidFill>
                  <a:srgbClr val="FF0000"/>
                </a:solidFill>
                <a:latin typeface="Trebuchet MS"/>
                <a:ea typeface="Trebuchet MS"/>
                <a:cs typeface="Trebuchet MS"/>
                <a:sym typeface="Trebuchet MS"/>
              </a:rPr>
              <a:t>Read the text</a:t>
            </a:r>
          </a:p>
          <a:p>
            <a:pPr lvl="0" rtl="0">
              <a:spcBef>
                <a:spcPts val="600"/>
              </a:spcBef>
              <a:buNone/>
            </a:pPr>
            <a:r>
              <a:rPr lang="en-US" b="1">
                <a:solidFill>
                  <a:schemeClr val="dk1"/>
                </a:solidFill>
                <a:latin typeface="Trebuchet MS"/>
                <a:ea typeface="Trebuchet MS"/>
                <a:cs typeface="Trebuchet MS"/>
                <a:sym typeface="Trebuchet MS"/>
              </a:rPr>
              <a:t>Step 2:  </a:t>
            </a:r>
            <a:r>
              <a:rPr lang="en-US" b="1">
                <a:solidFill>
                  <a:srgbClr val="FF0000"/>
                </a:solidFill>
                <a:latin typeface="Trebuchet MS"/>
                <a:ea typeface="Trebuchet MS"/>
                <a:cs typeface="Trebuchet MS"/>
                <a:sym typeface="Trebuchet MS"/>
              </a:rPr>
              <a:t>Highlight the characteristics</a:t>
            </a:r>
            <a:r>
              <a:rPr lang="en-US" b="1">
                <a:solidFill>
                  <a:schemeClr val="dk1"/>
                </a:solidFill>
                <a:latin typeface="Trebuchet MS"/>
                <a:ea typeface="Trebuchet MS"/>
                <a:cs typeface="Trebuchet MS"/>
                <a:sym typeface="Trebuchet MS"/>
              </a:rPr>
              <a:t> that describe each kind of government.</a:t>
            </a:r>
          </a:p>
          <a:p>
            <a:pPr lvl="0" rtl="0">
              <a:spcBef>
                <a:spcPts val="600"/>
              </a:spcBef>
              <a:buNone/>
            </a:pPr>
            <a:r>
              <a:rPr lang="en-US" b="1">
                <a:solidFill>
                  <a:schemeClr val="dk1"/>
                </a:solidFill>
                <a:latin typeface="Trebuchet MS"/>
                <a:ea typeface="Trebuchet MS"/>
                <a:cs typeface="Trebuchet MS"/>
                <a:sym typeface="Trebuchet MS"/>
              </a:rPr>
              <a:t>Step 3:  </a:t>
            </a:r>
            <a:r>
              <a:rPr lang="en-US" b="1">
                <a:solidFill>
                  <a:srgbClr val="FF0000"/>
                </a:solidFill>
                <a:latin typeface="Trebuchet MS"/>
                <a:ea typeface="Trebuchet MS"/>
                <a:cs typeface="Trebuchet MS"/>
                <a:sym typeface="Trebuchet MS"/>
              </a:rPr>
              <a:t>Write the characteristics</a:t>
            </a:r>
            <a:r>
              <a:rPr lang="en-US" b="1">
                <a:solidFill>
                  <a:schemeClr val="dk1"/>
                </a:solidFill>
                <a:latin typeface="Trebuchet MS"/>
                <a:ea typeface="Trebuchet MS"/>
                <a:cs typeface="Trebuchet MS"/>
                <a:sym typeface="Trebuchet MS"/>
              </a:rPr>
              <a:t> on the comparison chart.</a:t>
            </a:r>
          </a:p>
          <a:p>
            <a:pPr lvl="0" rtl="0">
              <a:spcBef>
                <a:spcPts val="600"/>
              </a:spcBef>
              <a:buNone/>
            </a:pPr>
            <a:r>
              <a:rPr lang="en-US" b="1">
                <a:solidFill>
                  <a:schemeClr val="dk1"/>
                </a:solidFill>
                <a:latin typeface="Trebuchet MS"/>
                <a:ea typeface="Trebuchet MS"/>
                <a:cs typeface="Trebuchet MS"/>
                <a:sym typeface="Trebuchet MS"/>
              </a:rPr>
              <a:t>Step 4:  </a:t>
            </a:r>
            <a:r>
              <a:rPr lang="en-US" b="1">
                <a:solidFill>
                  <a:srgbClr val="FF0000"/>
                </a:solidFill>
                <a:latin typeface="Trebuchet MS"/>
                <a:ea typeface="Trebuchet MS"/>
                <a:cs typeface="Trebuchet MS"/>
                <a:sym typeface="Trebuchet MS"/>
              </a:rPr>
              <a:t>Write a paragraph comparing and contrasting</a:t>
            </a:r>
            <a:r>
              <a:rPr lang="en-US" b="1">
                <a:solidFill>
                  <a:schemeClr val="dk1"/>
                </a:solidFill>
                <a:latin typeface="Trebuchet MS"/>
                <a:ea typeface="Trebuchet MS"/>
                <a:cs typeface="Trebuchet MS"/>
                <a:sym typeface="Trebuchet MS"/>
              </a:rPr>
              <a:t> the different kinds of governments.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128950" y="919200"/>
            <a:ext cx="6281400" cy="5849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000" b="1"/>
              <a:t>T</a:t>
            </a:r>
            <a:r>
              <a:rPr lang="en-US" sz="2000" b="1" i="0" u="none">
                <a:solidFill>
                  <a:schemeClr val="dk1"/>
                </a:solidFill>
                <a:latin typeface="Trebuchet MS"/>
                <a:ea typeface="Trebuchet MS"/>
                <a:cs typeface="Trebuchet MS"/>
                <a:sym typeface="Trebuchet MS"/>
              </a:rPr>
              <a:t>he power of government is held by the people.</a:t>
            </a:r>
            <a:r>
              <a:rPr lang="en-US" sz="2000" b="1"/>
              <a:t> </a:t>
            </a:r>
            <a:r>
              <a:rPr lang="en-US" sz="2000" b="1" i="0" u="none">
                <a:solidFill>
                  <a:schemeClr val="dk1"/>
                </a:solidFill>
                <a:latin typeface="Trebuchet MS"/>
                <a:ea typeface="Trebuchet MS"/>
                <a:cs typeface="Trebuchet MS"/>
                <a:sym typeface="Trebuchet MS"/>
              </a:rPr>
              <a:t>Government rules by the </a:t>
            </a:r>
            <a:r>
              <a:rPr lang="en-US" sz="2000" b="1"/>
              <a:t>“consent of the governed”.</a:t>
            </a:r>
            <a:r>
              <a:rPr lang="en-US" sz="2000"/>
              <a:t>  </a:t>
            </a:r>
            <a:r>
              <a:rPr lang="en-US" sz="2000" b="1" i="0" u="none">
                <a:solidFill>
                  <a:schemeClr val="dk1"/>
                </a:solidFill>
                <a:latin typeface="Trebuchet MS"/>
                <a:ea typeface="Trebuchet MS"/>
                <a:cs typeface="Trebuchet MS"/>
                <a:sym typeface="Trebuchet MS"/>
              </a:rPr>
              <a:t>The people give power to leaders they elect to represent them and serve their interests.</a:t>
            </a:r>
            <a:r>
              <a:rPr lang="en-US" sz="2000"/>
              <a:t> </a:t>
            </a:r>
            <a:r>
              <a:rPr lang="en-US" sz="2000" b="1" i="0" u="none">
                <a:solidFill>
                  <a:schemeClr val="dk1"/>
                </a:solidFill>
                <a:latin typeface="Trebuchet MS"/>
                <a:ea typeface="Trebuchet MS"/>
                <a:cs typeface="Trebuchet MS"/>
                <a:sym typeface="Trebuchet MS"/>
              </a:rPr>
              <a:t>Representatives are responsible for helping all the people in the country, not just a few people.</a:t>
            </a:r>
            <a:r>
              <a:rPr lang="en-US" sz="2000"/>
              <a:t>  </a:t>
            </a:r>
            <a:r>
              <a:rPr lang="en-US" sz="2000" b="1" i="0" u="none" strike="noStrike" cap="none">
                <a:solidFill>
                  <a:schemeClr val="dk1"/>
                </a:solidFill>
                <a:latin typeface="Trebuchet MS"/>
                <a:ea typeface="Trebuchet MS"/>
                <a:cs typeface="Trebuchet MS"/>
                <a:sym typeface="Trebuchet MS"/>
              </a:rPr>
              <a:t>It is believed that laws made by representatives would be more fair. If the representatives do not make fair laws, the people can elect others who will.</a:t>
            </a:r>
            <a:r>
              <a:rPr lang="en-US" sz="2000" b="1"/>
              <a:t>  </a:t>
            </a:r>
            <a:r>
              <a:rPr lang="en-US" sz="2000" b="1" i="0" u="none" strike="noStrike" cap="none">
                <a:solidFill>
                  <a:schemeClr val="dk1"/>
                </a:solidFill>
                <a:latin typeface="Trebuchet MS"/>
                <a:ea typeface="Trebuchet MS"/>
                <a:cs typeface="Trebuchet MS"/>
                <a:sym typeface="Trebuchet MS"/>
              </a:rPr>
              <a:t>The laws will help everyone instead of one person or a few favored people.</a:t>
            </a:r>
            <a:r>
              <a:rPr lang="en-US" sz="2000"/>
              <a:t>  </a:t>
            </a:r>
            <a:r>
              <a:rPr lang="en-US" sz="2000" b="1" i="0" u="none" strike="noStrike" cap="none">
                <a:solidFill>
                  <a:schemeClr val="dk1"/>
                </a:solidFill>
                <a:latin typeface="Trebuchet MS"/>
                <a:ea typeface="Trebuchet MS"/>
                <a:cs typeface="Trebuchet MS"/>
                <a:sym typeface="Trebuchet MS"/>
              </a:rPr>
              <a:t>People will have greater freedom and be able to live well.  A Republic operates under a </a:t>
            </a:r>
            <a:r>
              <a:rPr lang="en-US" sz="2000" b="1"/>
              <a:t>written set of rules (Constitution) to describe the powers and limitations of government.</a:t>
            </a:r>
          </a:p>
          <a:p>
            <a:pPr marL="0" marR="0" lvl="0" indent="0" algn="l" rtl="0">
              <a:lnSpc>
                <a:spcPct val="100000"/>
              </a:lnSpc>
              <a:spcBef>
                <a:spcPts val="600"/>
              </a:spcBef>
              <a:spcAft>
                <a:spcPts val="0"/>
              </a:spcAft>
              <a:buNone/>
            </a:pPr>
            <a:r>
              <a:rPr lang="en-US" sz="2000" b="1" i="0" u="none">
                <a:solidFill>
                  <a:srgbClr val="852F74"/>
                </a:solidFill>
                <a:latin typeface="Trebuchet MS"/>
                <a:ea typeface="Trebuchet MS"/>
                <a:cs typeface="Trebuchet MS"/>
                <a:sym typeface="Trebuchet MS"/>
              </a:rPr>
              <a:t>What is an example of a country with a Republic today?</a:t>
            </a:r>
          </a:p>
          <a:p>
            <a:pPr marL="0" marR="0" lvl="0" indent="0" algn="l" rtl="0">
              <a:lnSpc>
                <a:spcPct val="100000"/>
              </a:lnSpc>
              <a:spcBef>
                <a:spcPts val="0"/>
              </a:spcBef>
              <a:spcAft>
                <a:spcPts val="0"/>
              </a:spcAft>
              <a:buNone/>
            </a:pPr>
            <a:r>
              <a:rPr lang="en-US" sz="2000" b="1">
                <a:solidFill>
                  <a:srgbClr val="FF0000"/>
                </a:solidFill>
              </a:rPr>
              <a:t>United States</a:t>
            </a:r>
            <a:r>
              <a:rPr lang="en-US" sz="2000" b="1" i="0" u="none">
                <a:solidFill>
                  <a:srgbClr val="FF0000"/>
                </a:solidFill>
                <a:latin typeface="Trebuchet MS"/>
                <a:ea typeface="Trebuchet MS"/>
                <a:cs typeface="Trebuchet MS"/>
                <a:sym typeface="Trebuchet MS"/>
              </a:rPr>
              <a:t> </a:t>
            </a:r>
          </a:p>
          <a:p>
            <a:pPr marL="0" marR="0" lvl="0" indent="0" algn="l" rtl="0">
              <a:spcBef>
                <a:spcPts val="600"/>
              </a:spcBef>
              <a:spcAft>
                <a:spcPts val="0"/>
              </a:spcAft>
              <a:buNone/>
            </a:pPr>
            <a:endParaRPr sz="2000" b="1" i="0" u="none">
              <a:solidFill>
                <a:srgbClr val="852F74"/>
              </a:solidFill>
              <a:latin typeface="Trebuchet MS"/>
              <a:ea typeface="Trebuchet MS"/>
              <a:cs typeface="Trebuchet MS"/>
              <a:sym typeface="Trebuchet MS"/>
            </a:endParaRPr>
          </a:p>
        </p:txBody>
      </p:sp>
      <p:sp>
        <p:nvSpPr>
          <p:cNvPr id="149" name="Shape 149"/>
          <p:cNvSpPr txBox="1">
            <a:spLocks noGrp="1"/>
          </p:cNvSpPr>
          <p:nvPr>
            <p:ph type="title"/>
          </p:nvPr>
        </p:nvSpPr>
        <p:spPr>
          <a:xfrm>
            <a:off x="457200" y="171450"/>
            <a:ext cx="7242300" cy="742800"/>
          </a:xfrm>
          <a:prstGeom prst="rect">
            <a:avLst/>
          </a:prstGeom>
          <a:noFill/>
          <a:ln>
            <a:noFill/>
          </a:ln>
        </p:spPr>
        <p:txBody>
          <a:bodyPr lIns="45700" tIns="0" rIns="45700" bIns="0" anchor="b" anchorCtr="0">
            <a:noAutofit/>
          </a:bodyPr>
          <a:lstStyle/>
          <a:p>
            <a:pPr marR="0" lvl="0" algn="ctr" rtl="0">
              <a:lnSpc>
                <a:spcPct val="100000"/>
              </a:lnSpc>
              <a:spcBef>
                <a:spcPts val="0"/>
              </a:spcBef>
              <a:spcAft>
                <a:spcPts val="0"/>
              </a:spcAft>
              <a:buNone/>
            </a:pPr>
            <a:r>
              <a:rPr lang="en-US" sz="3800" b="1" i="0" u="none" strike="noStrike" cap="none">
                <a:solidFill>
                  <a:srgbClr val="852F74"/>
                </a:solidFill>
                <a:latin typeface="Trebuchet MS"/>
                <a:ea typeface="Trebuchet MS"/>
                <a:cs typeface="Trebuchet MS"/>
                <a:sym typeface="Trebuchet MS"/>
              </a:rPr>
              <a:t>REPUBLIC</a:t>
            </a:r>
          </a:p>
        </p:txBody>
      </p:sp>
      <p:sp>
        <p:nvSpPr>
          <p:cNvPr id="150" name="Shape 150"/>
          <p:cNvSpPr txBox="1"/>
          <p:nvPr/>
        </p:nvSpPr>
        <p:spPr>
          <a:xfrm>
            <a:off x="207900" y="277250"/>
            <a:ext cx="2050499" cy="415500"/>
          </a:xfrm>
          <a:prstGeom prst="rect">
            <a:avLst/>
          </a:prstGeom>
          <a:noFill/>
          <a:ln>
            <a:noFill/>
          </a:ln>
        </p:spPr>
        <p:txBody>
          <a:bodyPr lIns="91425" tIns="91425" rIns="91425" bIns="91425" anchor="t" anchorCtr="0">
            <a:noAutofit/>
          </a:bodyPr>
          <a:lstStyle/>
          <a:p>
            <a:pPr lvl="0" rtl="0">
              <a:spcBef>
                <a:spcPts val="0"/>
              </a:spcBef>
              <a:buNone/>
            </a:pPr>
            <a:r>
              <a:rPr lang="en-US" sz="1800" b="1">
                <a:solidFill>
                  <a:schemeClr val="accent6"/>
                </a:solidFill>
              </a:rPr>
              <a:t>Skill - You Do</a:t>
            </a:r>
          </a:p>
        </p:txBody>
      </p:sp>
      <p:sp>
        <p:nvSpPr>
          <p:cNvPr id="151" name="Shape 151"/>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None/>
            </a:pPr>
            <a:r>
              <a:rPr lang="en-US" b="1">
                <a:solidFill>
                  <a:schemeClr val="dk1"/>
                </a:solidFill>
                <a:latin typeface="Trebuchet MS"/>
                <a:ea typeface="Trebuchet MS"/>
                <a:cs typeface="Trebuchet MS"/>
                <a:sym typeface="Trebuchet MS"/>
              </a:rPr>
              <a:t>Skill Steps:</a:t>
            </a:r>
          </a:p>
          <a:p>
            <a:pPr lvl="0" rtl="0">
              <a:spcBef>
                <a:spcPts val="600"/>
              </a:spcBef>
              <a:buNone/>
            </a:pPr>
            <a:r>
              <a:rPr lang="en-US" b="1">
                <a:solidFill>
                  <a:schemeClr val="dk1"/>
                </a:solidFill>
                <a:latin typeface="Trebuchet MS"/>
                <a:ea typeface="Trebuchet MS"/>
                <a:cs typeface="Trebuchet MS"/>
                <a:sym typeface="Trebuchet MS"/>
              </a:rPr>
              <a:t>Step 1:  </a:t>
            </a:r>
            <a:r>
              <a:rPr lang="en-US" b="1">
                <a:solidFill>
                  <a:srgbClr val="FF0000"/>
                </a:solidFill>
                <a:latin typeface="Trebuchet MS"/>
                <a:ea typeface="Trebuchet MS"/>
                <a:cs typeface="Trebuchet MS"/>
                <a:sym typeface="Trebuchet MS"/>
              </a:rPr>
              <a:t>Read the text</a:t>
            </a:r>
          </a:p>
          <a:p>
            <a:pPr lvl="0" rtl="0">
              <a:spcBef>
                <a:spcPts val="600"/>
              </a:spcBef>
              <a:buNone/>
            </a:pPr>
            <a:r>
              <a:rPr lang="en-US" b="1">
                <a:solidFill>
                  <a:schemeClr val="dk1"/>
                </a:solidFill>
                <a:latin typeface="Trebuchet MS"/>
                <a:ea typeface="Trebuchet MS"/>
                <a:cs typeface="Trebuchet MS"/>
                <a:sym typeface="Trebuchet MS"/>
              </a:rPr>
              <a:t>Step 2:  </a:t>
            </a:r>
            <a:r>
              <a:rPr lang="en-US" b="1">
                <a:solidFill>
                  <a:srgbClr val="FF0000"/>
                </a:solidFill>
                <a:latin typeface="Trebuchet MS"/>
                <a:ea typeface="Trebuchet MS"/>
                <a:cs typeface="Trebuchet MS"/>
                <a:sym typeface="Trebuchet MS"/>
              </a:rPr>
              <a:t>Highlight the characteristics</a:t>
            </a:r>
            <a:r>
              <a:rPr lang="en-US" b="1">
                <a:solidFill>
                  <a:schemeClr val="dk1"/>
                </a:solidFill>
                <a:latin typeface="Trebuchet MS"/>
                <a:ea typeface="Trebuchet MS"/>
                <a:cs typeface="Trebuchet MS"/>
                <a:sym typeface="Trebuchet MS"/>
              </a:rPr>
              <a:t> that describe each kind of government.</a:t>
            </a:r>
          </a:p>
          <a:p>
            <a:pPr lvl="0" rtl="0">
              <a:spcBef>
                <a:spcPts val="600"/>
              </a:spcBef>
              <a:buNone/>
            </a:pPr>
            <a:r>
              <a:rPr lang="en-US" b="1">
                <a:solidFill>
                  <a:schemeClr val="dk1"/>
                </a:solidFill>
                <a:latin typeface="Trebuchet MS"/>
                <a:ea typeface="Trebuchet MS"/>
                <a:cs typeface="Trebuchet MS"/>
                <a:sym typeface="Trebuchet MS"/>
              </a:rPr>
              <a:t>Step 3:  </a:t>
            </a:r>
            <a:r>
              <a:rPr lang="en-US" b="1">
                <a:solidFill>
                  <a:srgbClr val="FF0000"/>
                </a:solidFill>
                <a:latin typeface="Trebuchet MS"/>
                <a:ea typeface="Trebuchet MS"/>
                <a:cs typeface="Trebuchet MS"/>
                <a:sym typeface="Trebuchet MS"/>
              </a:rPr>
              <a:t>Write the characteristics</a:t>
            </a:r>
            <a:r>
              <a:rPr lang="en-US" b="1">
                <a:solidFill>
                  <a:schemeClr val="dk1"/>
                </a:solidFill>
                <a:latin typeface="Trebuchet MS"/>
                <a:ea typeface="Trebuchet MS"/>
                <a:cs typeface="Trebuchet MS"/>
                <a:sym typeface="Trebuchet MS"/>
              </a:rPr>
              <a:t> on the comparison chart.</a:t>
            </a:r>
          </a:p>
          <a:p>
            <a:pPr lvl="0" rtl="0">
              <a:spcBef>
                <a:spcPts val="600"/>
              </a:spcBef>
              <a:buNone/>
            </a:pPr>
            <a:r>
              <a:rPr lang="en-US" b="1">
                <a:solidFill>
                  <a:schemeClr val="dk1"/>
                </a:solidFill>
                <a:latin typeface="Trebuchet MS"/>
                <a:ea typeface="Trebuchet MS"/>
                <a:cs typeface="Trebuchet MS"/>
                <a:sym typeface="Trebuchet MS"/>
              </a:rPr>
              <a:t>Step 4:  </a:t>
            </a:r>
            <a:r>
              <a:rPr lang="en-US" b="1">
                <a:solidFill>
                  <a:srgbClr val="FF0000"/>
                </a:solidFill>
                <a:latin typeface="Trebuchet MS"/>
                <a:ea typeface="Trebuchet MS"/>
                <a:cs typeface="Trebuchet MS"/>
                <a:sym typeface="Trebuchet MS"/>
              </a:rPr>
              <a:t>Write a paragraph comparing and contrasting</a:t>
            </a:r>
            <a:r>
              <a:rPr lang="en-US" b="1">
                <a:solidFill>
                  <a:schemeClr val="dk1"/>
                </a:solidFill>
                <a:latin typeface="Trebuchet MS"/>
                <a:ea typeface="Trebuchet MS"/>
                <a:cs typeface="Trebuchet MS"/>
                <a:sym typeface="Trebuchet MS"/>
              </a:rPr>
              <a:t> the different kinds of governments.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31525" y="529575"/>
            <a:ext cx="7239000" cy="693600"/>
          </a:xfrm>
          <a:prstGeom prst="rect">
            <a:avLst/>
          </a:prstGeom>
        </p:spPr>
        <p:txBody>
          <a:bodyPr lIns="91425" tIns="91425" rIns="91425" bIns="91425" anchor="b" anchorCtr="0">
            <a:noAutofit/>
          </a:bodyPr>
          <a:lstStyle/>
          <a:p>
            <a:pPr lvl="0" algn="ctr" rtl="0">
              <a:spcBef>
                <a:spcPts val="0"/>
              </a:spcBef>
              <a:buClr>
                <a:srgbClr val="FEF7F0"/>
              </a:buClr>
              <a:buSzPct val="25000"/>
              <a:buFont typeface="Trebuchet MS"/>
              <a:buNone/>
            </a:pPr>
            <a:r>
              <a:rPr lang="en-US">
                <a:solidFill>
                  <a:srgbClr val="852F74"/>
                </a:solidFill>
              </a:rPr>
              <a:t>DICTATORSHIP </a:t>
            </a:r>
          </a:p>
        </p:txBody>
      </p:sp>
      <p:sp>
        <p:nvSpPr>
          <p:cNvPr id="157" name="Shape 157"/>
          <p:cNvSpPr txBox="1">
            <a:spLocks noGrp="1"/>
          </p:cNvSpPr>
          <p:nvPr>
            <p:ph type="body" idx="1"/>
          </p:nvPr>
        </p:nvSpPr>
        <p:spPr>
          <a:xfrm>
            <a:off x="111900" y="1045050"/>
            <a:ext cx="6538200" cy="4767900"/>
          </a:xfrm>
          <a:prstGeom prst="rect">
            <a:avLst/>
          </a:prstGeom>
          <a:ln w="9525" cap="flat" cmpd="sng">
            <a:solidFill>
              <a:srgbClr val="FF0000"/>
            </a:solidFill>
            <a:prstDash val="solid"/>
            <a:round/>
            <a:headEnd type="none" w="med" len="med"/>
            <a:tailEnd type="none" w="med" len="med"/>
          </a:ln>
        </p:spPr>
        <p:txBody>
          <a:bodyPr lIns="91425" tIns="91425" rIns="91425" bIns="91425" anchor="t" anchorCtr="0">
            <a:noAutofit/>
          </a:bodyPr>
          <a:lstStyle/>
          <a:p>
            <a:pPr marL="0" lvl="0" indent="0" rtl="0">
              <a:spcBef>
                <a:spcPts val="0"/>
              </a:spcBef>
              <a:buNone/>
            </a:pPr>
            <a:r>
              <a:rPr lang="en-US" sz="1800" b="1">
                <a:latin typeface="Arial"/>
                <a:ea typeface="Arial"/>
                <a:cs typeface="Arial"/>
                <a:sym typeface="Arial"/>
              </a:rPr>
              <a:t>A dictatorship is a government which is headed by one person.  Usually, this person is not chosen by the people.  Often the dictator seized (took) the power in some way, often by force.  Dictatorships do not allow opposition groups in their country.  They do not allow honest elections.  They are able to maintain their power because they have the support of the country's military people. </a:t>
            </a:r>
            <a:r>
              <a:rPr lang="en-US" sz="1800" b="1"/>
              <a:t>They are able to maintain their power because they have the support of the country's military.  In fact, often the dictator is a military figure himself.  Then the form of government is referred to as a military dictatorship.  In a dictatorship the government controls all of the country's media (TV, radio and newspapers).  This way they can control what the citizens of the country see, hear, and read about.  They don't allow the citizens to hear stories that would make the government look bad. Citizens of countries ruled by dictators usually do not enjoy freedoms such as speech or assembly.</a:t>
            </a:r>
          </a:p>
        </p:txBody>
      </p:sp>
      <p:sp>
        <p:nvSpPr>
          <p:cNvPr id="158" name="Shape 158"/>
          <p:cNvSpPr txBox="1"/>
          <p:nvPr/>
        </p:nvSpPr>
        <p:spPr>
          <a:xfrm>
            <a:off x="111900" y="242375"/>
            <a:ext cx="3223200" cy="592500"/>
          </a:xfrm>
          <a:prstGeom prst="rect">
            <a:avLst/>
          </a:prstGeom>
          <a:noFill/>
          <a:ln>
            <a:noFill/>
          </a:ln>
        </p:spPr>
        <p:txBody>
          <a:bodyPr lIns="91425" tIns="91425" rIns="91425" bIns="91425" anchor="ctr" anchorCtr="0">
            <a:noAutofit/>
          </a:bodyPr>
          <a:lstStyle/>
          <a:p>
            <a:pPr lvl="0" rtl="0">
              <a:spcBef>
                <a:spcPts val="0"/>
              </a:spcBef>
              <a:buNone/>
            </a:pPr>
            <a:r>
              <a:rPr lang="en-US" sz="1800" b="1">
                <a:solidFill>
                  <a:schemeClr val="accent6"/>
                </a:solidFill>
              </a:rPr>
              <a:t>Skill - Independent Practice</a:t>
            </a:r>
          </a:p>
        </p:txBody>
      </p:sp>
      <p:sp>
        <p:nvSpPr>
          <p:cNvPr id="159" name="Shape 159"/>
          <p:cNvSpPr txBox="1"/>
          <p:nvPr/>
        </p:nvSpPr>
        <p:spPr>
          <a:xfrm>
            <a:off x="111900" y="6164475"/>
            <a:ext cx="8904000" cy="693600"/>
          </a:xfrm>
          <a:prstGeom prst="rect">
            <a:avLst/>
          </a:prstGeom>
          <a:noFill/>
          <a:ln>
            <a:noFill/>
          </a:ln>
        </p:spPr>
        <p:txBody>
          <a:bodyPr lIns="91425" tIns="91425" rIns="91425" bIns="91425" anchor="ctr" anchorCtr="0">
            <a:noAutofit/>
          </a:bodyPr>
          <a:lstStyle/>
          <a:p>
            <a:pPr lvl="0" rtl="0">
              <a:spcBef>
                <a:spcPts val="0"/>
              </a:spcBef>
              <a:buNone/>
            </a:pPr>
            <a:r>
              <a:rPr lang="en-US" sz="2200" b="1">
                <a:solidFill>
                  <a:srgbClr val="852F74"/>
                </a:solidFill>
                <a:latin typeface="Trebuchet MS"/>
                <a:ea typeface="Trebuchet MS"/>
                <a:cs typeface="Trebuchet MS"/>
                <a:sym typeface="Trebuchet MS"/>
              </a:rPr>
              <a:t>What is an example of a country with a dictatorship?</a:t>
            </a:r>
          </a:p>
          <a:p>
            <a:pPr marL="457200" lvl="0" indent="0" rtl="0">
              <a:spcBef>
                <a:spcPts val="0"/>
              </a:spcBef>
              <a:buNone/>
            </a:pPr>
            <a:r>
              <a:rPr lang="en-US" sz="2200" b="1">
                <a:solidFill>
                  <a:srgbClr val="FF0000"/>
                </a:solidFill>
                <a:latin typeface="Trebuchet MS"/>
                <a:ea typeface="Trebuchet MS"/>
                <a:cs typeface="Trebuchet MS"/>
                <a:sym typeface="Trebuchet MS"/>
              </a:rPr>
              <a:t>Cuba</a:t>
            </a:r>
          </a:p>
        </p:txBody>
      </p:sp>
      <p:sp>
        <p:nvSpPr>
          <p:cNvPr id="160" name="Shape 160"/>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None/>
            </a:pPr>
            <a:r>
              <a:rPr lang="en-US" b="1">
                <a:solidFill>
                  <a:schemeClr val="dk1"/>
                </a:solidFill>
                <a:latin typeface="Trebuchet MS"/>
                <a:ea typeface="Trebuchet MS"/>
                <a:cs typeface="Trebuchet MS"/>
                <a:sym typeface="Trebuchet MS"/>
              </a:rPr>
              <a:t>Skill Steps:</a:t>
            </a:r>
          </a:p>
          <a:p>
            <a:pPr lvl="0" rtl="0">
              <a:spcBef>
                <a:spcPts val="600"/>
              </a:spcBef>
              <a:buNone/>
            </a:pPr>
            <a:r>
              <a:rPr lang="en-US" b="1">
                <a:solidFill>
                  <a:schemeClr val="dk1"/>
                </a:solidFill>
                <a:latin typeface="Trebuchet MS"/>
                <a:ea typeface="Trebuchet MS"/>
                <a:cs typeface="Trebuchet MS"/>
                <a:sym typeface="Trebuchet MS"/>
              </a:rPr>
              <a:t>Step 1:  </a:t>
            </a:r>
            <a:r>
              <a:rPr lang="en-US" b="1">
                <a:solidFill>
                  <a:srgbClr val="FF0000"/>
                </a:solidFill>
                <a:latin typeface="Trebuchet MS"/>
                <a:ea typeface="Trebuchet MS"/>
                <a:cs typeface="Trebuchet MS"/>
                <a:sym typeface="Trebuchet MS"/>
              </a:rPr>
              <a:t>Read the text</a:t>
            </a:r>
          </a:p>
          <a:p>
            <a:pPr lvl="0" rtl="0">
              <a:spcBef>
                <a:spcPts val="600"/>
              </a:spcBef>
              <a:buNone/>
            </a:pPr>
            <a:r>
              <a:rPr lang="en-US" b="1">
                <a:solidFill>
                  <a:schemeClr val="dk1"/>
                </a:solidFill>
                <a:latin typeface="Trebuchet MS"/>
                <a:ea typeface="Trebuchet MS"/>
                <a:cs typeface="Trebuchet MS"/>
                <a:sym typeface="Trebuchet MS"/>
              </a:rPr>
              <a:t>Step 2:  </a:t>
            </a:r>
            <a:r>
              <a:rPr lang="en-US" b="1">
                <a:solidFill>
                  <a:srgbClr val="FF0000"/>
                </a:solidFill>
                <a:latin typeface="Trebuchet MS"/>
                <a:ea typeface="Trebuchet MS"/>
                <a:cs typeface="Trebuchet MS"/>
                <a:sym typeface="Trebuchet MS"/>
              </a:rPr>
              <a:t>Highlight the characteristics</a:t>
            </a:r>
            <a:r>
              <a:rPr lang="en-US" b="1">
                <a:solidFill>
                  <a:schemeClr val="dk1"/>
                </a:solidFill>
                <a:latin typeface="Trebuchet MS"/>
                <a:ea typeface="Trebuchet MS"/>
                <a:cs typeface="Trebuchet MS"/>
                <a:sym typeface="Trebuchet MS"/>
              </a:rPr>
              <a:t> that describe each kind of government.</a:t>
            </a:r>
          </a:p>
          <a:p>
            <a:pPr lvl="0" rtl="0">
              <a:spcBef>
                <a:spcPts val="600"/>
              </a:spcBef>
              <a:buNone/>
            </a:pPr>
            <a:r>
              <a:rPr lang="en-US" b="1">
                <a:solidFill>
                  <a:schemeClr val="dk1"/>
                </a:solidFill>
                <a:latin typeface="Trebuchet MS"/>
                <a:ea typeface="Trebuchet MS"/>
                <a:cs typeface="Trebuchet MS"/>
                <a:sym typeface="Trebuchet MS"/>
              </a:rPr>
              <a:t>Step 3:  </a:t>
            </a:r>
            <a:r>
              <a:rPr lang="en-US" b="1">
                <a:solidFill>
                  <a:srgbClr val="FF0000"/>
                </a:solidFill>
                <a:latin typeface="Trebuchet MS"/>
                <a:ea typeface="Trebuchet MS"/>
                <a:cs typeface="Trebuchet MS"/>
                <a:sym typeface="Trebuchet MS"/>
              </a:rPr>
              <a:t>Write the characteristics</a:t>
            </a:r>
            <a:r>
              <a:rPr lang="en-US" b="1">
                <a:solidFill>
                  <a:schemeClr val="dk1"/>
                </a:solidFill>
                <a:latin typeface="Trebuchet MS"/>
                <a:ea typeface="Trebuchet MS"/>
                <a:cs typeface="Trebuchet MS"/>
                <a:sym typeface="Trebuchet MS"/>
              </a:rPr>
              <a:t> on the comparison chart.</a:t>
            </a:r>
          </a:p>
          <a:p>
            <a:pPr lvl="0" rtl="0">
              <a:spcBef>
                <a:spcPts val="600"/>
              </a:spcBef>
              <a:buNone/>
            </a:pPr>
            <a:r>
              <a:rPr lang="en-US" b="1">
                <a:solidFill>
                  <a:schemeClr val="dk1"/>
                </a:solidFill>
                <a:latin typeface="Trebuchet MS"/>
                <a:ea typeface="Trebuchet MS"/>
                <a:cs typeface="Trebuchet MS"/>
                <a:sym typeface="Trebuchet MS"/>
              </a:rPr>
              <a:t>Step 4:  </a:t>
            </a:r>
            <a:r>
              <a:rPr lang="en-US" b="1">
                <a:solidFill>
                  <a:srgbClr val="FF0000"/>
                </a:solidFill>
                <a:latin typeface="Trebuchet MS"/>
                <a:ea typeface="Trebuchet MS"/>
                <a:cs typeface="Trebuchet MS"/>
                <a:sym typeface="Trebuchet MS"/>
              </a:rPr>
              <a:t>Write a paragraph comparing and contrasting</a:t>
            </a:r>
            <a:r>
              <a:rPr lang="en-US" b="1">
                <a:solidFill>
                  <a:schemeClr val="dk1"/>
                </a:solidFill>
                <a:latin typeface="Trebuchet MS"/>
                <a:ea typeface="Trebuchet MS"/>
                <a:cs typeface="Trebuchet MS"/>
                <a:sym typeface="Trebuchet MS"/>
              </a:rPr>
              <a:t> the different kinds of governments.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212725" y="323850"/>
            <a:ext cx="7486800" cy="798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800" b="1" i="0" u="none" strike="noStrike" cap="none">
                <a:solidFill>
                  <a:schemeClr val="accent6"/>
                </a:solidFill>
                <a:latin typeface="Trebuchet MS"/>
                <a:ea typeface="Trebuchet MS"/>
                <a:cs typeface="Trebuchet MS"/>
                <a:sym typeface="Trebuchet MS"/>
              </a:rPr>
              <a:t>CLOSURE</a:t>
            </a:r>
          </a:p>
        </p:txBody>
      </p:sp>
      <p:sp>
        <p:nvSpPr>
          <p:cNvPr id="166" name="Shape 166"/>
          <p:cNvSpPr txBox="1">
            <a:spLocks noGrp="1"/>
          </p:cNvSpPr>
          <p:nvPr>
            <p:ph type="body" idx="1"/>
          </p:nvPr>
        </p:nvSpPr>
        <p:spPr>
          <a:xfrm>
            <a:off x="403350" y="1250675"/>
            <a:ext cx="8245200" cy="4846500"/>
          </a:xfrm>
          <a:prstGeom prst="rect">
            <a:avLst/>
          </a:prstGeom>
          <a:noFill/>
          <a:ln>
            <a:noFill/>
          </a:ln>
        </p:spPr>
        <p:txBody>
          <a:bodyPr lIns="91425" tIns="45700" rIns="91425" bIns="45700" anchor="t" anchorCtr="0">
            <a:noAutofit/>
          </a:bodyPr>
          <a:lstStyle/>
          <a:p>
            <a:pPr marL="514350" lvl="0" rtl="0">
              <a:lnSpc>
                <a:spcPct val="90000"/>
              </a:lnSpc>
              <a:spcBef>
                <a:spcPts val="0"/>
              </a:spcBef>
              <a:buClr>
                <a:schemeClr val="dk2"/>
              </a:buClr>
              <a:buSzPct val="72999"/>
              <a:buFont typeface="Noto Sans Symbols"/>
              <a:buAutoNum type="arabicPeriod"/>
            </a:pPr>
            <a:r>
              <a:rPr lang="en-US" b="1">
                <a:solidFill>
                  <a:srgbClr val="7030A0"/>
                </a:solidFill>
              </a:rPr>
              <a:t>What do monarchies and dictatorships have in common?</a:t>
            </a:r>
          </a:p>
          <a:p>
            <a:pPr marL="514350" lvl="0" rtl="0">
              <a:lnSpc>
                <a:spcPct val="90000"/>
              </a:lnSpc>
              <a:spcBef>
                <a:spcPts val="0"/>
              </a:spcBef>
              <a:buClr>
                <a:srgbClr val="7030A0"/>
              </a:buClr>
              <a:buSzPct val="72999"/>
              <a:buFont typeface="Trebuchet MS"/>
              <a:buAutoNum type="arabicPeriod"/>
            </a:pPr>
            <a:r>
              <a:rPr lang="en-US" b="1">
                <a:solidFill>
                  <a:srgbClr val="7030A0"/>
                </a:solidFill>
              </a:rPr>
              <a:t>What does a Democracy and a Republic have in common?</a:t>
            </a:r>
          </a:p>
          <a:p>
            <a:pPr marL="514350" lvl="0" rtl="0">
              <a:lnSpc>
                <a:spcPct val="90000"/>
              </a:lnSpc>
              <a:spcBef>
                <a:spcPts val="0"/>
              </a:spcBef>
              <a:buClr>
                <a:srgbClr val="7030A0"/>
              </a:buClr>
              <a:buSzPct val="72999"/>
              <a:buFont typeface="Trebuchet MS"/>
              <a:buAutoNum type="arabicPeriod"/>
            </a:pPr>
            <a:r>
              <a:rPr lang="en-US" b="1">
                <a:solidFill>
                  <a:srgbClr val="7030A0"/>
                </a:solidFill>
              </a:rPr>
              <a:t>What are some of the differences between these types of governments?</a:t>
            </a:r>
          </a:p>
          <a:p>
            <a:pPr marL="514350" lvl="0" rtl="0">
              <a:lnSpc>
                <a:spcPct val="90000"/>
              </a:lnSpc>
              <a:spcBef>
                <a:spcPts val="0"/>
              </a:spcBef>
              <a:buClr>
                <a:schemeClr val="dk2"/>
              </a:buClr>
              <a:buSzPct val="72999"/>
              <a:buFont typeface="Noto Sans Symbols"/>
              <a:buAutoNum type="arabicPeriod"/>
            </a:pPr>
            <a:r>
              <a:rPr lang="en-US" b="1">
                <a:solidFill>
                  <a:srgbClr val="7030A0"/>
                </a:solidFill>
              </a:rPr>
              <a:t>Under which type of government would you prefer to live?  Explain your answer.</a:t>
            </a:r>
          </a:p>
        </p:txBody>
      </p:sp>
    </p:spTree>
  </p:cSld>
  <p:clrMapOvr>
    <a:masterClrMapping/>
  </p:clrMapOvr>
</p:sld>
</file>

<file path=ppt/theme/theme1.xml><?xml version="1.0" encoding="utf-8"?>
<a:theme xmlns:a="http://schemas.openxmlformats.org/drawingml/2006/main" name="2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1468</Words>
  <Application>Microsoft Office PowerPoint</Application>
  <PresentationFormat>On-screen Show (4:3)</PresentationFormat>
  <Paragraphs>98</Paragraphs>
  <Slides>13</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Noto Sans Symbols</vt:lpstr>
      <vt:lpstr>Trebuchet MS</vt:lpstr>
      <vt:lpstr>2_Opulent</vt:lpstr>
      <vt:lpstr>Opulent</vt:lpstr>
      <vt:lpstr>Take out yesterday’s paper,pen or pencil. Take out Chromebook</vt:lpstr>
      <vt:lpstr>Government</vt:lpstr>
      <vt:lpstr>PRIOR KNOWLEDGE</vt:lpstr>
      <vt:lpstr>WHAT KINDS OF GOVERNMENTS ARE THERE?</vt:lpstr>
      <vt:lpstr>Relevance</vt:lpstr>
      <vt:lpstr>Skills</vt:lpstr>
      <vt:lpstr>MONARCHY </vt:lpstr>
      <vt:lpstr>MONARCHY </vt:lpstr>
      <vt:lpstr>DEMOCRACY</vt:lpstr>
      <vt:lpstr>DEMOCRACY</vt:lpstr>
      <vt:lpstr>REPUBLIC</vt:lpstr>
      <vt:lpstr>DICTATORSHIP </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Take out yesterday’s paper,pen or pencil. Take out Chromebook</dc:title>
  <dc:creator>Terrilyn</dc:creator>
  <cp:lastModifiedBy>Microsoft account</cp:lastModifiedBy>
  <cp:revision>1</cp:revision>
  <dcterms:modified xsi:type="dcterms:W3CDTF">2016-11-26T10:57:54Z</dcterms:modified>
</cp:coreProperties>
</file>